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8" r:id="rId4"/>
    <p:sldMasterId id="2147483735" r:id="rId5"/>
    <p:sldMasterId id="2147483747" r:id="rId6"/>
  </p:sldMasterIdLst>
  <p:notesMasterIdLst>
    <p:notesMasterId r:id="rId37"/>
  </p:notesMasterIdLst>
  <p:handoutMasterIdLst>
    <p:handoutMasterId r:id="rId38"/>
  </p:handoutMasterIdLst>
  <p:sldIdLst>
    <p:sldId id="256" r:id="rId7"/>
    <p:sldId id="375" r:id="rId8"/>
    <p:sldId id="262" r:id="rId9"/>
    <p:sldId id="260" r:id="rId10"/>
    <p:sldId id="290" r:id="rId11"/>
    <p:sldId id="284" r:id="rId12"/>
    <p:sldId id="285" r:id="rId13"/>
    <p:sldId id="263" r:id="rId14"/>
    <p:sldId id="296" r:id="rId15"/>
    <p:sldId id="300" r:id="rId16"/>
    <p:sldId id="303" r:id="rId17"/>
    <p:sldId id="304" r:id="rId18"/>
    <p:sldId id="305" r:id="rId19"/>
    <p:sldId id="308" r:id="rId20"/>
    <p:sldId id="366" r:id="rId21"/>
    <p:sldId id="368" r:id="rId22"/>
    <p:sldId id="369" r:id="rId23"/>
    <p:sldId id="370" r:id="rId24"/>
    <p:sldId id="371" r:id="rId25"/>
    <p:sldId id="372" r:id="rId26"/>
    <p:sldId id="323" r:id="rId27"/>
    <p:sldId id="325" r:id="rId28"/>
    <p:sldId id="326" r:id="rId29"/>
    <p:sldId id="327" r:id="rId30"/>
    <p:sldId id="328" r:id="rId31"/>
    <p:sldId id="329" r:id="rId32"/>
    <p:sldId id="341" r:id="rId33"/>
    <p:sldId id="343" r:id="rId34"/>
    <p:sldId id="344" r:id="rId35"/>
    <p:sldId id="345" r:id="rId36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106" d="100"/>
          <a:sy n="106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C4C74-34D4-440E-B52E-B448F82D5AD8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91DE796-4F63-4265-BDA5-81FEE270FF0B}">
      <dgm:prSet phldrT="[텍스트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3000" dirty="0" smtClean="0"/>
            <a:t>수요</a:t>
          </a:r>
          <a:endParaRPr lang="en-US" altLang="ko-KR" sz="3000" dirty="0" smtClean="0"/>
        </a:p>
        <a:p>
          <a:pPr latinLnBrk="1">
            <a:lnSpc>
              <a:spcPct val="100000"/>
            </a:lnSpc>
          </a:pPr>
          <a:r>
            <a:rPr lang="ko-KR" altLang="en-US" sz="3000" dirty="0" smtClean="0"/>
            <a:t>증가</a:t>
          </a:r>
          <a:endParaRPr lang="ko-KR" altLang="en-US" sz="3000" dirty="0"/>
        </a:p>
      </dgm:t>
    </dgm:pt>
    <dgm:pt modelId="{315E374F-400A-46A7-9CCF-E2A3D35560AA}" type="parTrans" cxnId="{81184BA9-4866-482B-BF64-CE2E0EECCF78}">
      <dgm:prSet/>
      <dgm:spPr/>
      <dgm:t>
        <a:bodyPr/>
        <a:lstStyle/>
        <a:p>
          <a:pPr latinLnBrk="1"/>
          <a:endParaRPr lang="ko-KR" altLang="en-US"/>
        </a:p>
      </dgm:t>
    </dgm:pt>
    <dgm:pt modelId="{54E36E11-BE66-4E50-B2C9-59D4DC792AF4}" type="sibTrans" cxnId="{81184BA9-4866-482B-BF64-CE2E0EECCF78}">
      <dgm:prSet/>
      <dgm:spPr/>
      <dgm:t>
        <a:bodyPr/>
        <a:lstStyle/>
        <a:p>
          <a:pPr latinLnBrk="1"/>
          <a:endParaRPr lang="ko-KR" altLang="en-US"/>
        </a:p>
      </dgm:t>
    </dgm:pt>
    <dgm:pt modelId="{40D2E433-0C3F-45A0-B02F-601603EC5C4E}">
      <dgm:prSet phldrT="[텍스트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dirty="0" smtClean="0"/>
            <a:t> IFRS</a:t>
          </a:r>
        </a:p>
        <a:p>
          <a:pPr latinLnBrk="1"/>
          <a:r>
            <a:rPr lang="ko-KR" altLang="en-US" dirty="0" smtClean="0"/>
            <a:t>회계기준변경</a:t>
          </a:r>
          <a:endParaRPr lang="ko-KR" altLang="en-US" dirty="0"/>
        </a:p>
      </dgm:t>
    </dgm:pt>
    <dgm:pt modelId="{0D979DD9-C3DA-4EB1-AACE-9647A2822448}" type="parTrans" cxnId="{E70E68DD-A6D5-4EB2-9CB3-9AB41334811A}">
      <dgm:prSet/>
      <dgm:spPr/>
      <dgm:t>
        <a:bodyPr/>
        <a:lstStyle/>
        <a:p>
          <a:pPr latinLnBrk="1"/>
          <a:endParaRPr lang="ko-KR" altLang="en-US"/>
        </a:p>
      </dgm:t>
    </dgm:pt>
    <dgm:pt modelId="{E8232A14-5C0B-4089-9723-B4260705D9B2}" type="sibTrans" cxnId="{E70E68DD-A6D5-4EB2-9CB3-9AB41334811A}">
      <dgm:prSet/>
      <dgm:spPr/>
      <dgm:t>
        <a:bodyPr/>
        <a:lstStyle/>
        <a:p>
          <a:pPr latinLnBrk="1"/>
          <a:endParaRPr lang="ko-KR" altLang="en-US"/>
        </a:p>
      </dgm:t>
    </dgm:pt>
    <dgm:pt modelId="{5BE9552B-8D88-4F3A-82BC-656BAE8718DE}">
      <dgm:prSet phldrT="[텍스트]"/>
      <dgm:spPr>
        <a:solidFill>
          <a:srgbClr val="C00000"/>
        </a:solidFill>
      </dgm:spPr>
      <dgm:t>
        <a:bodyPr/>
        <a:lstStyle/>
        <a:p>
          <a:pPr latinLnBrk="1"/>
          <a:r>
            <a:rPr lang="ko-KR" altLang="en-US" dirty="0" smtClean="0"/>
            <a:t>연금시장</a:t>
          </a:r>
          <a:endParaRPr lang="en-US" altLang="ko-KR" dirty="0" smtClean="0"/>
        </a:p>
        <a:p>
          <a:pPr latinLnBrk="1"/>
          <a:r>
            <a:rPr lang="ko-KR" altLang="en-US" dirty="0" smtClean="0"/>
            <a:t>성장</a:t>
          </a:r>
          <a:endParaRPr lang="ko-KR" altLang="en-US" dirty="0"/>
        </a:p>
      </dgm:t>
    </dgm:pt>
    <dgm:pt modelId="{2A8FEDA3-C80A-4BBA-A50C-637AE9320EC6}" type="parTrans" cxnId="{18A438FA-FC5B-4786-B702-3A875DC42171}">
      <dgm:prSet/>
      <dgm:spPr/>
      <dgm:t>
        <a:bodyPr/>
        <a:lstStyle/>
        <a:p>
          <a:pPr latinLnBrk="1"/>
          <a:endParaRPr lang="ko-KR" altLang="en-US"/>
        </a:p>
      </dgm:t>
    </dgm:pt>
    <dgm:pt modelId="{9092DAAC-6F58-48F5-B261-2130EC03B9CD}" type="sibTrans" cxnId="{18A438FA-FC5B-4786-B702-3A875DC42171}">
      <dgm:prSet/>
      <dgm:spPr/>
      <dgm:t>
        <a:bodyPr/>
        <a:lstStyle/>
        <a:p>
          <a:pPr latinLnBrk="1"/>
          <a:endParaRPr lang="ko-KR" altLang="en-US"/>
        </a:p>
      </dgm:t>
    </dgm:pt>
    <dgm:pt modelId="{86FF1FC2-5CF8-4056-BC72-B7DF759CE6C2}">
      <dgm:prSet phldrT="[텍스트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질적 성장</a:t>
          </a:r>
          <a:endParaRPr lang="en-US" altLang="ko-KR" dirty="0" smtClean="0"/>
        </a:p>
        <a:p>
          <a:pPr latinLnBrk="1"/>
          <a:r>
            <a:rPr lang="ko-KR" altLang="en-US" dirty="0" smtClean="0"/>
            <a:t>추구</a:t>
          </a:r>
          <a:endParaRPr lang="ko-KR" altLang="en-US" dirty="0"/>
        </a:p>
      </dgm:t>
    </dgm:pt>
    <dgm:pt modelId="{AD86562E-ACD2-44E1-895F-F9785232B2AF}" type="parTrans" cxnId="{A0C70C70-4233-4592-893E-F53DE6EF66E8}">
      <dgm:prSet/>
      <dgm:spPr/>
      <dgm:t>
        <a:bodyPr/>
        <a:lstStyle/>
        <a:p>
          <a:pPr latinLnBrk="1"/>
          <a:endParaRPr lang="ko-KR" altLang="en-US"/>
        </a:p>
      </dgm:t>
    </dgm:pt>
    <dgm:pt modelId="{80CB0B79-4269-4743-820F-74E4944536B5}" type="sibTrans" cxnId="{A0C70C70-4233-4592-893E-F53DE6EF66E8}">
      <dgm:prSet/>
      <dgm:spPr/>
      <dgm:t>
        <a:bodyPr/>
        <a:lstStyle/>
        <a:p>
          <a:pPr latinLnBrk="1"/>
          <a:endParaRPr lang="ko-KR" altLang="en-US"/>
        </a:p>
      </dgm:t>
    </dgm:pt>
    <dgm:pt modelId="{56D5046B-15FE-4BFB-BBBF-3006C6A77877}">
      <dgm:prSet phldrT="[텍스트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농협보험</a:t>
          </a:r>
          <a:endParaRPr lang="en-US" altLang="ko-KR" dirty="0" smtClean="0"/>
        </a:p>
        <a:p>
          <a:pPr latinLnBrk="1"/>
          <a:r>
            <a:rPr lang="ko-KR" altLang="en-US" dirty="0" smtClean="0"/>
            <a:t>출범</a:t>
          </a:r>
          <a:endParaRPr lang="ko-KR" altLang="en-US" dirty="0"/>
        </a:p>
      </dgm:t>
    </dgm:pt>
    <dgm:pt modelId="{4D5455A5-F103-4953-B847-C0EE02BE01AA}" type="parTrans" cxnId="{7C442425-D8F0-4614-BBAE-D0CEBAF7F4B5}">
      <dgm:prSet/>
      <dgm:spPr/>
      <dgm:t>
        <a:bodyPr/>
        <a:lstStyle/>
        <a:p>
          <a:pPr latinLnBrk="1"/>
          <a:endParaRPr lang="ko-KR" altLang="en-US"/>
        </a:p>
      </dgm:t>
    </dgm:pt>
    <dgm:pt modelId="{35B916EC-5B2E-43F4-BC1E-98DD39C1356B}" type="sibTrans" cxnId="{7C442425-D8F0-4614-BBAE-D0CEBAF7F4B5}">
      <dgm:prSet/>
      <dgm:spPr/>
      <dgm:t>
        <a:bodyPr/>
        <a:lstStyle/>
        <a:p>
          <a:pPr latinLnBrk="1"/>
          <a:endParaRPr lang="ko-KR" altLang="en-US"/>
        </a:p>
      </dgm:t>
    </dgm:pt>
    <dgm:pt modelId="{9BFEF79D-3D75-400A-929B-A13E2041B96E}" type="pres">
      <dgm:prSet presAssocID="{1F8C4C74-34D4-440E-B52E-B448F82D5A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9CB85E-BF97-4BB8-AC91-3B700E7A293C}" type="pres">
      <dgm:prSet presAssocID="{F91DE796-4F63-4265-BDA5-81FEE270FF0B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E4EF5311-0867-44DA-8B3A-B0E4E039CDC3}" type="pres">
      <dgm:prSet presAssocID="{0D979DD9-C3DA-4EB1-AACE-9647A2822448}" presName="parTrans" presStyleLbl="bg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08EF465F-9004-4561-B228-9B7F41FE4074}" type="pres">
      <dgm:prSet presAssocID="{40D2E433-0C3F-45A0-B02F-601603EC5C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A6CBC4-377E-4264-B7BE-814F5C47A2D5}" type="pres">
      <dgm:prSet presAssocID="{2A8FEDA3-C80A-4BBA-A50C-637AE9320EC6}" presName="parTrans" presStyleLbl="bg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4DF294B9-4ADC-4E8F-8B00-7F3245353D82}" type="pres">
      <dgm:prSet presAssocID="{5BE9552B-8D88-4F3A-82BC-656BAE8718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BA1DD1-C5CA-4F30-9CDD-412DA3050148}" type="pres">
      <dgm:prSet presAssocID="{4D5455A5-F103-4953-B847-C0EE02BE01AA}" presName="parTrans" presStyleLbl="bg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793295A9-36E0-4823-B7B1-6E5DE53DA7AC}" type="pres">
      <dgm:prSet presAssocID="{56D5046B-15FE-4BFB-BBBF-3006C6A778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5EE4EE-6A4B-4E00-91D3-B070EC9DFE23}" type="pres">
      <dgm:prSet presAssocID="{AD86562E-ACD2-44E1-895F-F9785232B2AF}" presName="parTrans" presStyleLbl="bg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69E4F18F-B3A1-479C-97F9-426F2DBD7D9B}" type="pres">
      <dgm:prSet presAssocID="{86FF1FC2-5CF8-4056-BC72-B7DF759CE6C2}" presName="node" presStyleLbl="node1" presStyleIdx="3" presStyleCnt="4" custRadScaleRad="106174" custRadScaleInc="37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6FC239C-407E-4623-A5C8-96DD90F2AF18}" type="presOf" srcId="{2A8FEDA3-C80A-4BBA-A50C-637AE9320EC6}" destId="{94A6CBC4-377E-4264-B7BE-814F5C47A2D5}" srcOrd="0" destOrd="0" presId="urn:microsoft.com/office/officeart/2005/8/layout/radial4"/>
    <dgm:cxn modelId="{816FE78D-D92F-4D72-9A86-1DE100471A8E}" type="presOf" srcId="{86FF1FC2-5CF8-4056-BC72-B7DF759CE6C2}" destId="{69E4F18F-B3A1-479C-97F9-426F2DBD7D9B}" srcOrd="0" destOrd="0" presId="urn:microsoft.com/office/officeart/2005/8/layout/radial4"/>
    <dgm:cxn modelId="{A0C70C70-4233-4592-893E-F53DE6EF66E8}" srcId="{F91DE796-4F63-4265-BDA5-81FEE270FF0B}" destId="{86FF1FC2-5CF8-4056-BC72-B7DF759CE6C2}" srcOrd="3" destOrd="0" parTransId="{AD86562E-ACD2-44E1-895F-F9785232B2AF}" sibTransId="{80CB0B79-4269-4743-820F-74E4944536B5}"/>
    <dgm:cxn modelId="{7AFE712A-4AE8-4294-9402-8A9C6EFE2A28}" type="presOf" srcId="{4D5455A5-F103-4953-B847-C0EE02BE01AA}" destId="{E0BA1DD1-C5CA-4F30-9CDD-412DA3050148}" srcOrd="0" destOrd="0" presId="urn:microsoft.com/office/officeart/2005/8/layout/radial4"/>
    <dgm:cxn modelId="{8C3C5F2E-9D66-4F5D-8E70-550D1E1F1646}" type="presOf" srcId="{1F8C4C74-34D4-440E-B52E-B448F82D5AD8}" destId="{9BFEF79D-3D75-400A-929B-A13E2041B96E}" srcOrd="0" destOrd="0" presId="urn:microsoft.com/office/officeart/2005/8/layout/radial4"/>
    <dgm:cxn modelId="{6218E7B2-1E09-49F3-A776-B993210BF7E6}" type="presOf" srcId="{0D979DD9-C3DA-4EB1-AACE-9647A2822448}" destId="{E4EF5311-0867-44DA-8B3A-B0E4E039CDC3}" srcOrd="0" destOrd="0" presId="urn:microsoft.com/office/officeart/2005/8/layout/radial4"/>
    <dgm:cxn modelId="{7C442425-D8F0-4614-BBAE-D0CEBAF7F4B5}" srcId="{F91DE796-4F63-4265-BDA5-81FEE270FF0B}" destId="{56D5046B-15FE-4BFB-BBBF-3006C6A77877}" srcOrd="2" destOrd="0" parTransId="{4D5455A5-F103-4953-B847-C0EE02BE01AA}" sibTransId="{35B916EC-5B2E-43F4-BC1E-98DD39C1356B}"/>
    <dgm:cxn modelId="{18A438FA-FC5B-4786-B702-3A875DC42171}" srcId="{F91DE796-4F63-4265-BDA5-81FEE270FF0B}" destId="{5BE9552B-8D88-4F3A-82BC-656BAE8718DE}" srcOrd="1" destOrd="0" parTransId="{2A8FEDA3-C80A-4BBA-A50C-637AE9320EC6}" sibTransId="{9092DAAC-6F58-48F5-B261-2130EC03B9CD}"/>
    <dgm:cxn modelId="{FA05EA69-1289-4C39-9FB4-647F37F124A0}" type="presOf" srcId="{5BE9552B-8D88-4F3A-82BC-656BAE8718DE}" destId="{4DF294B9-4ADC-4E8F-8B00-7F3245353D82}" srcOrd="0" destOrd="0" presId="urn:microsoft.com/office/officeart/2005/8/layout/radial4"/>
    <dgm:cxn modelId="{48461E13-9C0C-4D37-A8C9-93E42F55CE94}" type="presOf" srcId="{40D2E433-0C3F-45A0-B02F-601603EC5C4E}" destId="{08EF465F-9004-4561-B228-9B7F41FE4074}" srcOrd="0" destOrd="0" presId="urn:microsoft.com/office/officeart/2005/8/layout/radial4"/>
    <dgm:cxn modelId="{4813DD00-9E3F-48C5-8DAB-732317A9BD8A}" type="presOf" srcId="{AD86562E-ACD2-44E1-895F-F9785232B2AF}" destId="{DB5EE4EE-6A4B-4E00-91D3-B070EC9DFE23}" srcOrd="0" destOrd="0" presId="urn:microsoft.com/office/officeart/2005/8/layout/radial4"/>
    <dgm:cxn modelId="{E70E68DD-A6D5-4EB2-9CB3-9AB41334811A}" srcId="{F91DE796-4F63-4265-BDA5-81FEE270FF0B}" destId="{40D2E433-0C3F-45A0-B02F-601603EC5C4E}" srcOrd="0" destOrd="0" parTransId="{0D979DD9-C3DA-4EB1-AACE-9647A2822448}" sibTransId="{E8232A14-5C0B-4089-9723-B4260705D9B2}"/>
    <dgm:cxn modelId="{8CB596A3-E87E-425C-931A-2BBCE02BD513}" type="presOf" srcId="{F91DE796-4F63-4265-BDA5-81FEE270FF0B}" destId="{9E9CB85E-BF97-4BB8-AC91-3B700E7A293C}" srcOrd="0" destOrd="0" presId="urn:microsoft.com/office/officeart/2005/8/layout/radial4"/>
    <dgm:cxn modelId="{251B2C04-0F05-4060-BE4E-853820CF87F7}" type="presOf" srcId="{56D5046B-15FE-4BFB-BBBF-3006C6A77877}" destId="{793295A9-36E0-4823-B7B1-6E5DE53DA7AC}" srcOrd="0" destOrd="0" presId="urn:microsoft.com/office/officeart/2005/8/layout/radial4"/>
    <dgm:cxn modelId="{81184BA9-4866-482B-BF64-CE2E0EECCF78}" srcId="{1F8C4C74-34D4-440E-B52E-B448F82D5AD8}" destId="{F91DE796-4F63-4265-BDA5-81FEE270FF0B}" srcOrd="0" destOrd="0" parTransId="{315E374F-400A-46A7-9CCF-E2A3D35560AA}" sibTransId="{54E36E11-BE66-4E50-B2C9-59D4DC792AF4}"/>
    <dgm:cxn modelId="{E076744C-3829-4399-8084-F7D9FC4DCAC1}" type="presParOf" srcId="{9BFEF79D-3D75-400A-929B-A13E2041B96E}" destId="{9E9CB85E-BF97-4BB8-AC91-3B700E7A293C}" srcOrd="0" destOrd="0" presId="urn:microsoft.com/office/officeart/2005/8/layout/radial4"/>
    <dgm:cxn modelId="{E84FFB2B-8B86-44D4-8760-79DB8D297F90}" type="presParOf" srcId="{9BFEF79D-3D75-400A-929B-A13E2041B96E}" destId="{E4EF5311-0867-44DA-8B3A-B0E4E039CDC3}" srcOrd="1" destOrd="0" presId="urn:microsoft.com/office/officeart/2005/8/layout/radial4"/>
    <dgm:cxn modelId="{482C5B7F-0579-40FE-9960-84947B139C91}" type="presParOf" srcId="{9BFEF79D-3D75-400A-929B-A13E2041B96E}" destId="{08EF465F-9004-4561-B228-9B7F41FE4074}" srcOrd="2" destOrd="0" presId="urn:microsoft.com/office/officeart/2005/8/layout/radial4"/>
    <dgm:cxn modelId="{90BBD8B2-DA8C-4392-A07F-F64BA2C4CB7B}" type="presParOf" srcId="{9BFEF79D-3D75-400A-929B-A13E2041B96E}" destId="{94A6CBC4-377E-4264-B7BE-814F5C47A2D5}" srcOrd="3" destOrd="0" presId="urn:microsoft.com/office/officeart/2005/8/layout/radial4"/>
    <dgm:cxn modelId="{538FD4E3-9394-43D0-9CB7-81D88B04B536}" type="presParOf" srcId="{9BFEF79D-3D75-400A-929B-A13E2041B96E}" destId="{4DF294B9-4ADC-4E8F-8B00-7F3245353D82}" srcOrd="4" destOrd="0" presId="urn:microsoft.com/office/officeart/2005/8/layout/radial4"/>
    <dgm:cxn modelId="{1E080F80-DF9D-448B-AE88-7C000D4D9D79}" type="presParOf" srcId="{9BFEF79D-3D75-400A-929B-A13E2041B96E}" destId="{E0BA1DD1-C5CA-4F30-9CDD-412DA3050148}" srcOrd="5" destOrd="0" presId="urn:microsoft.com/office/officeart/2005/8/layout/radial4"/>
    <dgm:cxn modelId="{26FC572F-F1C0-4EE3-ADEB-5B74FFCC5801}" type="presParOf" srcId="{9BFEF79D-3D75-400A-929B-A13E2041B96E}" destId="{793295A9-36E0-4823-B7B1-6E5DE53DA7AC}" srcOrd="6" destOrd="0" presId="urn:microsoft.com/office/officeart/2005/8/layout/radial4"/>
    <dgm:cxn modelId="{440F45B3-EE3D-434C-A66E-2A162E80247A}" type="presParOf" srcId="{9BFEF79D-3D75-400A-929B-A13E2041B96E}" destId="{DB5EE4EE-6A4B-4E00-91D3-B070EC9DFE23}" srcOrd="7" destOrd="0" presId="urn:microsoft.com/office/officeart/2005/8/layout/radial4"/>
    <dgm:cxn modelId="{387420E3-B99E-415A-877E-43413B18C582}" type="presParOf" srcId="{9BFEF79D-3D75-400A-929B-A13E2041B96E}" destId="{69E4F18F-B3A1-479C-97F9-426F2DBD7D9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C233B-C1A7-48CE-998C-1F04CAD2A2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11614AC-4225-4B78-8961-6CB9C60A46B4}">
      <dgm:prSet phldrT="[텍스트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차 시험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객관식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9D901787-48F1-476D-ADC4-854D2203F6D8}" type="parTrans" cxnId="{61C2F5ED-2DD4-4741-905F-2C14688450ED}">
      <dgm:prSet/>
      <dgm:spPr/>
      <dgm:t>
        <a:bodyPr/>
        <a:lstStyle/>
        <a:p>
          <a:pPr latinLnBrk="1"/>
          <a:endParaRPr lang="ko-KR" altLang="en-US"/>
        </a:p>
      </dgm:t>
    </dgm:pt>
    <dgm:pt modelId="{137C88A2-A1AD-41DD-82E2-0D26A5ABDC5A}" type="sibTrans" cxnId="{61C2F5ED-2DD4-4741-905F-2C14688450ED}">
      <dgm:prSet/>
      <dgm:spPr/>
      <dgm:t>
        <a:bodyPr/>
        <a:lstStyle/>
        <a:p>
          <a:pPr latinLnBrk="1"/>
          <a:endParaRPr lang="ko-KR" altLang="en-US"/>
        </a:p>
      </dgm:t>
    </dgm:pt>
    <dgm:pt modelId="{F5EA15BA-B329-471C-8437-65EAEC6C07DF}">
      <dgm:prSet phldrT="[텍스트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차 시험 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논술형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E97E0264-21D8-4116-9C58-A94F9171B27F}" type="parTrans" cxnId="{279A6CE3-366D-4B9D-AFD6-1C553E34C2DF}">
      <dgm:prSet/>
      <dgm:spPr/>
      <dgm:t>
        <a:bodyPr/>
        <a:lstStyle/>
        <a:p>
          <a:pPr latinLnBrk="1"/>
          <a:endParaRPr lang="ko-KR" altLang="en-US"/>
        </a:p>
      </dgm:t>
    </dgm:pt>
    <dgm:pt modelId="{A70D62E0-03DD-4703-89DD-FE6BAD966AED}" type="sibTrans" cxnId="{279A6CE3-366D-4B9D-AFD6-1C553E34C2DF}">
      <dgm:prSet/>
      <dgm:spPr/>
      <dgm:t>
        <a:bodyPr/>
        <a:lstStyle/>
        <a:p>
          <a:pPr latinLnBrk="1"/>
          <a:endParaRPr lang="ko-KR" altLang="en-US"/>
        </a:p>
      </dgm:t>
    </dgm:pt>
    <dgm:pt modelId="{07F9F66D-3218-4568-BC82-FFA7B73AAEB9}">
      <dgm:prSet phldrT="[텍스트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 err="1" smtClean="0"/>
            <a:t>취</a:t>
          </a:r>
          <a:r>
            <a:rPr lang="ko-KR" altLang="en-US" dirty="0" smtClean="0"/>
            <a:t> 득</a:t>
          </a:r>
          <a:endParaRPr lang="ko-KR" altLang="en-US" dirty="0"/>
        </a:p>
      </dgm:t>
    </dgm:pt>
    <dgm:pt modelId="{8E025967-0279-4134-AC5A-44A497961C9D}" type="parTrans" cxnId="{8AEA9B27-0471-459F-A2F9-BE248186099F}">
      <dgm:prSet/>
      <dgm:spPr/>
      <dgm:t>
        <a:bodyPr/>
        <a:lstStyle/>
        <a:p>
          <a:pPr latinLnBrk="1"/>
          <a:endParaRPr lang="ko-KR" altLang="en-US"/>
        </a:p>
      </dgm:t>
    </dgm:pt>
    <dgm:pt modelId="{51F33E56-37E6-4E22-A113-9545F6234A66}" type="sibTrans" cxnId="{8AEA9B27-0471-459F-A2F9-BE248186099F}">
      <dgm:prSet/>
      <dgm:spPr/>
      <dgm:t>
        <a:bodyPr/>
        <a:lstStyle/>
        <a:p>
          <a:pPr latinLnBrk="1"/>
          <a:endParaRPr lang="ko-KR" altLang="en-US"/>
        </a:p>
      </dgm:t>
    </dgm:pt>
    <dgm:pt modelId="{4EDF2687-0218-4454-8A65-D58E822FFD05}">
      <dgm:prSet phldrT="[텍스트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실무기간</a:t>
          </a:r>
          <a:endParaRPr lang="ko-KR" altLang="en-US" dirty="0"/>
        </a:p>
      </dgm:t>
    </dgm:pt>
    <dgm:pt modelId="{6D5B2A3C-F9A9-4F74-93A3-ADC75BAFA152}" type="parTrans" cxnId="{6757C23E-9565-4847-AE31-7682BD475B89}">
      <dgm:prSet/>
      <dgm:spPr/>
      <dgm:t>
        <a:bodyPr/>
        <a:lstStyle/>
        <a:p>
          <a:pPr latinLnBrk="1"/>
          <a:endParaRPr lang="ko-KR" altLang="en-US"/>
        </a:p>
      </dgm:t>
    </dgm:pt>
    <dgm:pt modelId="{E68EC74A-C8B4-4179-A1B2-145B12F1102F}" type="sibTrans" cxnId="{6757C23E-9565-4847-AE31-7682BD475B89}">
      <dgm:prSet/>
      <dgm:spPr/>
      <dgm:t>
        <a:bodyPr/>
        <a:lstStyle/>
        <a:p>
          <a:pPr latinLnBrk="1"/>
          <a:endParaRPr lang="ko-KR" altLang="en-US"/>
        </a:p>
      </dgm:t>
    </dgm:pt>
    <dgm:pt modelId="{512A6938-1C1C-41BC-8ECE-602ED26061AC}" type="pres">
      <dgm:prSet presAssocID="{F46C233B-C1A7-48CE-998C-1F04CAD2A24D}" presName="CompostProcess" presStyleCnt="0">
        <dgm:presLayoutVars>
          <dgm:dir/>
          <dgm:resizeHandles val="exact"/>
        </dgm:presLayoutVars>
      </dgm:prSet>
      <dgm:spPr/>
    </dgm:pt>
    <dgm:pt modelId="{A07992DC-945D-4967-AA5C-1CC81898FC87}" type="pres">
      <dgm:prSet presAssocID="{F46C233B-C1A7-48CE-998C-1F04CAD2A24D}" presName="arrow" presStyleLbl="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FA49D32B-3F08-46BB-9062-7E9F29ED8060}" type="pres">
      <dgm:prSet presAssocID="{F46C233B-C1A7-48CE-998C-1F04CAD2A24D}" presName="linearProcess" presStyleCnt="0"/>
      <dgm:spPr/>
    </dgm:pt>
    <dgm:pt modelId="{81F5B764-D91E-47ED-8CB1-957315D72FF7}" type="pres">
      <dgm:prSet presAssocID="{411614AC-4225-4B78-8961-6CB9C60A46B4}" presName="textNode" presStyleLbl="node1" presStyleIdx="0" presStyleCnt="4" custScaleX="1207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435348-3C1D-476F-9D41-7574B0842C9D}" type="pres">
      <dgm:prSet presAssocID="{137C88A2-A1AD-41DD-82E2-0D26A5ABDC5A}" presName="sibTrans" presStyleCnt="0"/>
      <dgm:spPr/>
    </dgm:pt>
    <dgm:pt modelId="{37FB18EB-95DF-42B9-950D-6486E16778DB}" type="pres">
      <dgm:prSet presAssocID="{F5EA15BA-B329-471C-8437-65EAEC6C07D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CBC9C9-2E1D-4E8C-B52C-C5C1C23EB682}" type="pres">
      <dgm:prSet presAssocID="{A70D62E0-03DD-4703-89DD-FE6BAD966AED}" presName="sibTrans" presStyleCnt="0"/>
      <dgm:spPr/>
    </dgm:pt>
    <dgm:pt modelId="{297F0DC3-0329-4CD9-ACAD-224D5F72E6E9}" type="pres">
      <dgm:prSet presAssocID="{4EDF2687-0218-4454-8A65-D58E822FFD05}" presName="textNode" presStyleLbl="node1" presStyleIdx="2" presStyleCnt="4" custScaleX="1095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7B1E80-BA60-490D-AC97-B45BEB50B90B}" type="pres">
      <dgm:prSet presAssocID="{E68EC74A-C8B4-4179-A1B2-145B12F1102F}" presName="sibTrans" presStyleCnt="0"/>
      <dgm:spPr/>
    </dgm:pt>
    <dgm:pt modelId="{D06A2C60-533C-4060-A90B-3257D42682BE}" type="pres">
      <dgm:prSet presAssocID="{07F9F66D-3218-4568-BC82-FFA7B73AAEB9}" presName="textNode" presStyleLbl="node1" presStyleIdx="3" presStyleCnt="4" custScaleX="1100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79A6CE3-366D-4B9D-AFD6-1C553E34C2DF}" srcId="{F46C233B-C1A7-48CE-998C-1F04CAD2A24D}" destId="{F5EA15BA-B329-471C-8437-65EAEC6C07DF}" srcOrd="1" destOrd="0" parTransId="{E97E0264-21D8-4116-9C58-A94F9171B27F}" sibTransId="{A70D62E0-03DD-4703-89DD-FE6BAD966AED}"/>
    <dgm:cxn modelId="{61C2F5ED-2DD4-4741-905F-2C14688450ED}" srcId="{F46C233B-C1A7-48CE-998C-1F04CAD2A24D}" destId="{411614AC-4225-4B78-8961-6CB9C60A46B4}" srcOrd="0" destOrd="0" parTransId="{9D901787-48F1-476D-ADC4-854D2203F6D8}" sibTransId="{137C88A2-A1AD-41DD-82E2-0D26A5ABDC5A}"/>
    <dgm:cxn modelId="{05F93E11-02E5-4B30-8CB6-FE3E5479D782}" type="presOf" srcId="{F5EA15BA-B329-471C-8437-65EAEC6C07DF}" destId="{37FB18EB-95DF-42B9-950D-6486E16778DB}" srcOrd="0" destOrd="0" presId="urn:microsoft.com/office/officeart/2005/8/layout/hProcess9"/>
    <dgm:cxn modelId="{4ABB20FE-27BB-4674-A3B7-9AF605668E9B}" type="presOf" srcId="{4EDF2687-0218-4454-8A65-D58E822FFD05}" destId="{297F0DC3-0329-4CD9-ACAD-224D5F72E6E9}" srcOrd="0" destOrd="0" presId="urn:microsoft.com/office/officeart/2005/8/layout/hProcess9"/>
    <dgm:cxn modelId="{72E152FB-DBDE-4664-8154-8EC7D341C4C0}" type="presOf" srcId="{411614AC-4225-4B78-8961-6CB9C60A46B4}" destId="{81F5B764-D91E-47ED-8CB1-957315D72FF7}" srcOrd="0" destOrd="0" presId="urn:microsoft.com/office/officeart/2005/8/layout/hProcess9"/>
    <dgm:cxn modelId="{8AEA9B27-0471-459F-A2F9-BE248186099F}" srcId="{F46C233B-C1A7-48CE-998C-1F04CAD2A24D}" destId="{07F9F66D-3218-4568-BC82-FFA7B73AAEB9}" srcOrd="3" destOrd="0" parTransId="{8E025967-0279-4134-AC5A-44A497961C9D}" sibTransId="{51F33E56-37E6-4E22-A113-9545F6234A66}"/>
    <dgm:cxn modelId="{264E318B-6480-45E9-856F-0508C3910471}" type="presOf" srcId="{F46C233B-C1A7-48CE-998C-1F04CAD2A24D}" destId="{512A6938-1C1C-41BC-8ECE-602ED26061AC}" srcOrd="0" destOrd="0" presId="urn:microsoft.com/office/officeart/2005/8/layout/hProcess9"/>
    <dgm:cxn modelId="{66037BF8-F38F-4339-850C-30F6B30945F1}" type="presOf" srcId="{07F9F66D-3218-4568-BC82-FFA7B73AAEB9}" destId="{D06A2C60-533C-4060-A90B-3257D42682BE}" srcOrd="0" destOrd="0" presId="urn:microsoft.com/office/officeart/2005/8/layout/hProcess9"/>
    <dgm:cxn modelId="{6757C23E-9565-4847-AE31-7682BD475B89}" srcId="{F46C233B-C1A7-48CE-998C-1F04CAD2A24D}" destId="{4EDF2687-0218-4454-8A65-D58E822FFD05}" srcOrd="2" destOrd="0" parTransId="{6D5B2A3C-F9A9-4F74-93A3-ADC75BAFA152}" sibTransId="{E68EC74A-C8B4-4179-A1B2-145B12F1102F}"/>
    <dgm:cxn modelId="{124E34D2-9056-4D41-A3DE-1CA410CBC9E0}" type="presParOf" srcId="{512A6938-1C1C-41BC-8ECE-602ED26061AC}" destId="{A07992DC-945D-4967-AA5C-1CC81898FC87}" srcOrd="0" destOrd="0" presId="urn:microsoft.com/office/officeart/2005/8/layout/hProcess9"/>
    <dgm:cxn modelId="{EC58552B-8CA7-4B3B-A0CC-5DCB17BEBA83}" type="presParOf" srcId="{512A6938-1C1C-41BC-8ECE-602ED26061AC}" destId="{FA49D32B-3F08-46BB-9062-7E9F29ED8060}" srcOrd="1" destOrd="0" presId="urn:microsoft.com/office/officeart/2005/8/layout/hProcess9"/>
    <dgm:cxn modelId="{E86CCC21-7B0B-4B03-A4DB-E822A749DA83}" type="presParOf" srcId="{FA49D32B-3F08-46BB-9062-7E9F29ED8060}" destId="{81F5B764-D91E-47ED-8CB1-957315D72FF7}" srcOrd="0" destOrd="0" presId="urn:microsoft.com/office/officeart/2005/8/layout/hProcess9"/>
    <dgm:cxn modelId="{C1228501-A28A-4D6D-920F-62B1A3A843B7}" type="presParOf" srcId="{FA49D32B-3F08-46BB-9062-7E9F29ED8060}" destId="{A1435348-3C1D-476F-9D41-7574B0842C9D}" srcOrd="1" destOrd="0" presId="urn:microsoft.com/office/officeart/2005/8/layout/hProcess9"/>
    <dgm:cxn modelId="{E970E142-4E2E-48C5-8C7A-7A44B7E02EF4}" type="presParOf" srcId="{FA49D32B-3F08-46BB-9062-7E9F29ED8060}" destId="{37FB18EB-95DF-42B9-950D-6486E16778DB}" srcOrd="2" destOrd="0" presId="urn:microsoft.com/office/officeart/2005/8/layout/hProcess9"/>
    <dgm:cxn modelId="{4AF8B02F-498D-4E18-BC50-B93F09286A25}" type="presParOf" srcId="{FA49D32B-3F08-46BB-9062-7E9F29ED8060}" destId="{93CBC9C9-2E1D-4E8C-B52C-C5C1C23EB682}" srcOrd="3" destOrd="0" presId="urn:microsoft.com/office/officeart/2005/8/layout/hProcess9"/>
    <dgm:cxn modelId="{A1947392-E7B3-49F6-947C-A78E84B22EDA}" type="presParOf" srcId="{FA49D32B-3F08-46BB-9062-7E9F29ED8060}" destId="{297F0DC3-0329-4CD9-ACAD-224D5F72E6E9}" srcOrd="4" destOrd="0" presId="urn:microsoft.com/office/officeart/2005/8/layout/hProcess9"/>
    <dgm:cxn modelId="{CEF71FDF-DE40-4A8F-895B-F5E8A850232C}" type="presParOf" srcId="{FA49D32B-3F08-46BB-9062-7E9F29ED8060}" destId="{BD7B1E80-BA60-490D-AC97-B45BEB50B90B}" srcOrd="5" destOrd="0" presId="urn:microsoft.com/office/officeart/2005/8/layout/hProcess9"/>
    <dgm:cxn modelId="{48E56EDD-8831-44B2-A5D1-F8A726808173}" type="presParOf" srcId="{FA49D32B-3F08-46BB-9062-7E9F29ED8060}" destId="{D06A2C60-533C-4060-A90B-3257D42682B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CB85E-BF97-4BB8-AC91-3B700E7A293C}">
      <dsp:nvSpPr>
        <dsp:cNvPr id="0" name=""/>
        <dsp:cNvSpPr/>
      </dsp:nvSpPr>
      <dsp:spPr>
        <a:xfrm>
          <a:off x="2451037" y="2619891"/>
          <a:ext cx="1813096" cy="1813096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수요</a:t>
          </a:r>
          <a:endParaRPr lang="en-US" altLang="ko-KR" sz="3000" kern="1200" dirty="0" smtClean="0"/>
        </a:p>
        <a:p>
          <a:pPr lvl="0" algn="ctr" defTabSz="13335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증가</a:t>
          </a:r>
          <a:endParaRPr lang="ko-KR" altLang="en-US" sz="3000" kern="1200" dirty="0"/>
        </a:p>
      </dsp:txBody>
      <dsp:txXfrm>
        <a:off x="2451037" y="2619891"/>
        <a:ext cx="1813096" cy="1813096"/>
      </dsp:txXfrm>
    </dsp:sp>
    <dsp:sp modelId="{E4EF5311-0867-44DA-8B3A-B0E4E039CDC3}">
      <dsp:nvSpPr>
        <dsp:cNvPr id="0" name=""/>
        <dsp:cNvSpPr/>
      </dsp:nvSpPr>
      <dsp:spPr>
        <a:xfrm rot="11700000">
          <a:off x="835353" y="2804524"/>
          <a:ext cx="1584492" cy="5167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F465F-9004-4561-B228-9B7F41FE4074}">
      <dsp:nvSpPr>
        <dsp:cNvPr id="0" name=""/>
        <dsp:cNvSpPr/>
      </dsp:nvSpPr>
      <dsp:spPr>
        <a:xfrm>
          <a:off x="1127" y="2168865"/>
          <a:ext cx="1722441" cy="13779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 IFRS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회계기준변경</a:t>
          </a:r>
          <a:endParaRPr lang="ko-KR" altLang="en-US" sz="2000" kern="1200" dirty="0"/>
        </a:p>
      </dsp:txBody>
      <dsp:txXfrm>
        <a:off x="1127" y="2168865"/>
        <a:ext cx="1722441" cy="1377953"/>
      </dsp:txXfrm>
    </dsp:sp>
    <dsp:sp modelId="{94A6CBC4-377E-4264-B7BE-814F5C47A2D5}">
      <dsp:nvSpPr>
        <dsp:cNvPr id="0" name=""/>
        <dsp:cNvSpPr/>
      </dsp:nvSpPr>
      <dsp:spPr>
        <a:xfrm rot="14700000">
          <a:off x="1808424" y="1644863"/>
          <a:ext cx="1584492" cy="5167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294B9-4ADC-4E8F-8B00-7F3245353D82}">
      <dsp:nvSpPr>
        <dsp:cNvPr id="0" name=""/>
        <dsp:cNvSpPr/>
      </dsp:nvSpPr>
      <dsp:spPr>
        <a:xfrm>
          <a:off x="1404632" y="496234"/>
          <a:ext cx="1722441" cy="137795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연금시장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성장</a:t>
          </a:r>
          <a:endParaRPr lang="ko-KR" altLang="en-US" sz="2000" kern="1200" dirty="0"/>
        </a:p>
      </dsp:txBody>
      <dsp:txXfrm>
        <a:off x="1404632" y="496234"/>
        <a:ext cx="1722441" cy="1377953"/>
      </dsp:txXfrm>
    </dsp:sp>
    <dsp:sp modelId="{E0BA1DD1-C5CA-4F30-9CDD-412DA3050148}">
      <dsp:nvSpPr>
        <dsp:cNvPr id="0" name=""/>
        <dsp:cNvSpPr/>
      </dsp:nvSpPr>
      <dsp:spPr>
        <a:xfrm rot="17700000">
          <a:off x="3322254" y="1644863"/>
          <a:ext cx="1584492" cy="5167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295A9-36E0-4823-B7B1-6E5DE53DA7AC}">
      <dsp:nvSpPr>
        <dsp:cNvPr id="0" name=""/>
        <dsp:cNvSpPr/>
      </dsp:nvSpPr>
      <dsp:spPr>
        <a:xfrm>
          <a:off x="3588097" y="496234"/>
          <a:ext cx="1722441" cy="13779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농협보험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출범</a:t>
          </a:r>
          <a:endParaRPr lang="ko-KR" altLang="en-US" sz="2000" kern="1200" dirty="0"/>
        </a:p>
      </dsp:txBody>
      <dsp:txXfrm>
        <a:off x="3588097" y="496234"/>
        <a:ext cx="1722441" cy="1377953"/>
      </dsp:txXfrm>
    </dsp:sp>
    <dsp:sp modelId="{DB5EE4EE-6A4B-4E00-91D3-B070EC9DFE23}">
      <dsp:nvSpPr>
        <dsp:cNvPr id="0" name=""/>
        <dsp:cNvSpPr/>
      </dsp:nvSpPr>
      <dsp:spPr>
        <a:xfrm rot="20748706">
          <a:off x="4301394" y="2830160"/>
          <a:ext cx="1576602" cy="5167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4F18F-B3A1-479C-97F9-426F2DBD7D9B}">
      <dsp:nvSpPr>
        <dsp:cNvPr id="0" name=""/>
        <dsp:cNvSpPr/>
      </dsp:nvSpPr>
      <dsp:spPr>
        <a:xfrm>
          <a:off x="4992730" y="2206330"/>
          <a:ext cx="1722441" cy="13779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질적 성장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추구</a:t>
          </a:r>
          <a:endParaRPr lang="ko-KR" altLang="en-US" sz="2000" kern="1200" dirty="0"/>
        </a:p>
      </dsp:txBody>
      <dsp:txXfrm>
        <a:off x="4992730" y="2206330"/>
        <a:ext cx="1722441" cy="1377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7992DC-945D-4967-AA5C-1CC81898FC87}">
      <dsp:nvSpPr>
        <dsp:cNvPr id="0" name=""/>
        <dsp:cNvSpPr/>
      </dsp:nvSpPr>
      <dsp:spPr>
        <a:xfrm>
          <a:off x="589363" y="0"/>
          <a:ext cx="6679453" cy="4064000"/>
        </a:xfrm>
        <a:prstGeom prst="right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1F5B764-D91E-47ED-8CB1-957315D72FF7}">
      <dsp:nvSpPr>
        <dsp:cNvPr id="0" name=""/>
        <dsp:cNvSpPr/>
      </dsp:nvSpPr>
      <dsp:spPr>
        <a:xfrm>
          <a:off x="4168" y="1219199"/>
          <a:ext cx="2014397" cy="162560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차 시험</a:t>
          </a:r>
          <a:endParaRPr lang="en-US" altLang="ko-KR" sz="2600" kern="1200" dirty="0" smtClean="0"/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(</a:t>
          </a:r>
          <a:r>
            <a:rPr lang="ko-KR" altLang="en-US" sz="2600" kern="1200" dirty="0" smtClean="0"/>
            <a:t>객관식</a:t>
          </a:r>
          <a:r>
            <a:rPr lang="en-US" altLang="ko-KR" sz="2600" kern="1200" dirty="0" smtClean="0"/>
            <a:t>)</a:t>
          </a:r>
          <a:endParaRPr lang="ko-KR" altLang="en-US" sz="2600" kern="1200" dirty="0"/>
        </a:p>
      </dsp:txBody>
      <dsp:txXfrm>
        <a:off x="4168" y="1219199"/>
        <a:ext cx="2014397" cy="1625600"/>
      </dsp:txXfrm>
    </dsp:sp>
    <dsp:sp modelId="{37FB18EB-95DF-42B9-950D-6486E16778DB}">
      <dsp:nvSpPr>
        <dsp:cNvPr id="0" name=""/>
        <dsp:cNvSpPr/>
      </dsp:nvSpPr>
      <dsp:spPr>
        <a:xfrm>
          <a:off x="2186434" y="1219199"/>
          <a:ext cx="1668196" cy="162560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2</a:t>
          </a:r>
          <a:r>
            <a:rPr lang="ko-KR" altLang="en-US" sz="2600" kern="1200" dirty="0" smtClean="0"/>
            <a:t>차 시험 </a:t>
          </a:r>
          <a:endParaRPr lang="en-US" altLang="ko-KR" sz="2600" kern="1200" dirty="0" smtClean="0"/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(</a:t>
          </a:r>
          <a:r>
            <a:rPr lang="ko-KR" altLang="en-US" sz="2600" kern="1200" dirty="0" smtClean="0"/>
            <a:t>논술형</a:t>
          </a:r>
          <a:r>
            <a:rPr lang="en-US" altLang="ko-KR" sz="2600" kern="1200" dirty="0" smtClean="0"/>
            <a:t>)</a:t>
          </a:r>
          <a:endParaRPr lang="ko-KR" altLang="en-US" sz="2600" kern="1200" dirty="0"/>
        </a:p>
      </dsp:txBody>
      <dsp:txXfrm>
        <a:off x="2186434" y="1219199"/>
        <a:ext cx="1668196" cy="1625600"/>
      </dsp:txXfrm>
    </dsp:sp>
    <dsp:sp modelId="{297F0DC3-0329-4CD9-ACAD-224D5F72E6E9}">
      <dsp:nvSpPr>
        <dsp:cNvPr id="0" name=""/>
        <dsp:cNvSpPr/>
      </dsp:nvSpPr>
      <dsp:spPr>
        <a:xfrm>
          <a:off x="4022499" y="1219199"/>
          <a:ext cx="1827642" cy="162560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실무기간</a:t>
          </a:r>
          <a:endParaRPr lang="ko-KR" altLang="en-US" sz="2600" kern="1200" dirty="0"/>
        </a:p>
      </dsp:txBody>
      <dsp:txXfrm>
        <a:off x="4022499" y="1219199"/>
        <a:ext cx="1827642" cy="1625600"/>
      </dsp:txXfrm>
    </dsp:sp>
    <dsp:sp modelId="{D06A2C60-533C-4060-A90B-3257D42682BE}">
      <dsp:nvSpPr>
        <dsp:cNvPr id="0" name=""/>
        <dsp:cNvSpPr/>
      </dsp:nvSpPr>
      <dsp:spPr>
        <a:xfrm>
          <a:off x="6018011" y="1219199"/>
          <a:ext cx="1836000" cy="162560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err="1" smtClean="0"/>
            <a:t>취</a:t>
          </a:r>
          <a:r>
            <a:rPr lang="ko-KR" altLang="en-US" sz="2600" kern="1200" dirty="0" smtClean="0"/>
            <a:t> 득</a:t>
          </a:r>
          <a:endParaRPr lang="ko-KR" altLang="en-US" sz="2600" kern="1200" dirty="0"/>
        </a:p>
      </dsp:txBody>
      <dsp:txXfrm>
        <a:off x="6018011" y="1219199"/>
        <a:ext cx="18360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전남대학교 수학과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43D0-4350-4039-89F7-BA0AAF9DF9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전남대학교 수학과</a:t>
            </a:r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2F6F1-B72F-451E-9B3D-6EB7AB5A52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ko-KR" altLang="en-US" smtClean="0"/>
              <a:t>전남대학교 수학과</a:t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ko-KR" altLang="en-US" smtClean="0"/>
              <a:t>전남대학교 수학과</a:t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ko-KR" altLang="en-US" smtClean="0"/>
              <a:t>전남대학교 수학과</a:t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ko-KR" altLang="en-US" smtClean="0"/>
              <a:t>전남대학교 수학과</a:t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ko-KR" altLang="en-US" smtClean="0"/>
              <a:t>전남대학교 수학과</a:t>
            </a: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ko-KR" altLang="en-US" smtClean="0"/>
              <a:t>전남대학교 수학과</a:t>
            </a: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0C1C-4CD3-49AC-BD0F-57A564635576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33ED-D118-4B36-9FAC-51B93CA3181E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1DE5-50A0-4C3D-917B-37D9DA498E81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0D1027-5B63-4AC0-8EB9-17F102AF604C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B02330-F908-4C61-BBEC-A51404F8DE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7ED701-5DB3-4DCD-9F94-2C19F1BDA9FF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이등변 삼각형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CAD3322-4D71-4E4A-B956-224349DCA47C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6BF513-04CE-4FE8-A581-0EEEB8FBBA34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28F2D2-6217-42D3-8791-BD389B6DFD15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F6-8EFC-43D5-A8A8-63DF5C4B4CB3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AC9D24-CC09-4621-8BFA-47B25E4965C1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EFFB151-2FCA-436F-82DD-862BBA7C5D93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880B-F99E-464E-AF8B-90B5B291430D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7F7A73-008E-4AE1-83C4-F888FD256DC8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1DE7-5FFD-433D-96D2-9E14F3059C3E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AACA7-E683-4A41-9553-019D40A8C7D0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91000"/>
            <a:ext cx="9144000" cy="5524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381000"/>
          </a:xfrm>
        </p:spPr>
        <p:txBody>
          <a:bodyPr/>
          <a:lstStyle>
            <a:lvl1pPr marL="0" indent="0" algn="ctr">
              <a:defRPr sz="1800"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b="0" smtClean="0">
                <a:latin typeface="Arial Black" pitchFamily="34" charset="0"/>
              </a:defRPr>
            </a:lvl1pPr>
          </a:lstStyle>
          <a:p>
            <a:pPr>
              <a:defRPr/>
            </a:pPr>
            <a:fld id="{6F4EEBE2-74AC-4D93-AB4B-2FAE5B75FF5B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3525"/>
            <a:ext cx="2895600" cy="168275"/>
          </a:xfrm>
        </p:spPr>
        <p:txBody>
          <a:bodyPr/>
          <a:lstStyle>
            <a:lvl1pPr>
              <a:defRPr b="0" smtClean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b="0" smtClean="0">
                <a:latin typeface="Arial Black" pitchFamily="34" charset="0"/>
              </a:defRPr>
            </a:lvl1pPr>
          </a:lstStyle>
          <a:p>
            <a:pPr>
              <a:defRPr/>
            </a:pPr>
            <a:fld id="{98BFB3BF-2A1E-444E-A3F6-9F9B1E50378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79FD8-A1E3-4644-977D-B3C6772B808F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5507-29D0-47AD-B052-9E700691B6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B02F-AB57-4EF1-AB56-AF5768D0FB26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38464-D71F-43C7-82EF-5211D5C4C9B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924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924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8F8CF-1007-4BEC-8756-95BA09984555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B28C-2929-463F-BF41-5E2475753EF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C612-BF71-49B0-A15D-9C18BFACEBDA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3DDC3-FBD4-4DB5-A905-F22C1595AA8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EE242-9DA2-40B6-A2AE-9B04064DBF62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FE9E-2FB1-42F3-BCD7-8F3A60CAABE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0B357-FBA9-4083-9C86-CD727C2093BB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1A61-F016-4422-A6FE-E10DF9F1794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D713-9964-4AC7-9BE3-AF43C7D43B29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6F26-DB54-48CA-869F-10AED9A6DCF1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2A38-1A76-4DAA-BF9A-1EBBC1D91BC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FC32E-E246-4E1F-B1E5-66B92D7368DE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1605-63C0-4624-A464-A989C2ED3C7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B9DBB-5372-470E-A0C6-03DC87D2A334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77D-F469-49EF-A0ED-331FCFF1C03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2000250" cy="4724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48350" cy="4724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19922-4494-4A41-873E-F269D810893B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15BF-96D1-4C8C-BB34-3E52C6721B3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533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3924300" cy="4038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914400"/>
            <a:ext cx="3924300" cy="19431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10100" y="3009900"/>
            <a:ext cx="3924300" cy="19431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2E0D5-5571-4DB0-BF95-38A6BC0FAA2E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677A-CC97-4527-8DB8-11F18CB2EC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533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3924300" cy="4038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924300" cy="4038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8028-0EBA-462F-80CF-8310691E4ACF}" type="datetime1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0403-F301-4576-9522-72D742B9EF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FB55C-D7D7-4456-ABBC-CC84ABDB3DA7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53075-6F04-4B82-AD2E-0EA3A81ABFA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71954-D810-4595-9AC6-7C6082344528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AE428-C1B4-46F7-BBDB-BEC3613ABA3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A66C3C-46C3-4F73-BE65-E2476F967B85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35E9B-38A2-4B3B-AF2D-BB80FB9B0CD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BBD85-4283-4BCA-B112-E3AA70EAAFA0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37C05-D40B-4C34-99D8-7D81B99586F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B2D-2659-4E57-B1C9-9DE38EDBD8E1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ADCB9-19EF-4D22-B9CB-F72B08C35F43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25F2-7B12-4470-AA01-38CC01CDD59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32CC7-591B-4069-8642-BCC80425EDF6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A7AA8-5A62-45DC-8948-28D966210BC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B382-1450-4682-887A-3D8C6997148E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58BD1-6879-47F3-BEF2-731D67BF1D0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66941-5AAF-4292-B03B-CBC69DB2BA3B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4EA5F-868C-4012-95B4-50718F530E1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0BF68-620E-4378-B7CB-64F7C5CB5B8F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F601F-8842-46FE-BD10-CFDB19B6EC3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E4BA2-8D76-465F-9F4D-0B5148E711FB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DFBCC-6B06-4D30-956D-758B6E1E75B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F567C1-6C58-4075-AAEA-F80DB842D6C8}" type="datetime1">
              <a:rPr lang="ko-KR" altLang="en-US" smtClean="0">
                <a:solidFill>
                  <a:srgbClr val="000000"/>
                </a:solidFill>
              </a:rPr>
              <a:pPr/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38931-4471-47F6-8CBC-7E3D3CD3CF8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tl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3C3B-40D8-473F-BA3A-D2478031EE99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CD12-4071-4028-ADAE-6A76A312C40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DC3-49EB-461E-8AA3-E9E89C352ED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1989-F105-4BE0-8840-138D4272C852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048-17EB-4B0E-9D1D-3760F031F1C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6219-BEDF-489C-9E27-6BAAA48D834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E10-9E34-4B08-9BA4-507B7DD14EE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CD-F10B-4057-8B3E-111A1C952BD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A5CE-244B-4F4E-BCDD-BA3E02C4BDC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8CDA-5408-4B56-8345-301C9349F55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2318-797E-413E-8E47-3973F204E30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5FDA-D4A4-424A-AA5D-02BE3E29992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9355-3FAC-4179-B762-27DEF3ABD8B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BF2-382E-4CBE-8C2C-BDE1D682AA44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7035-3E6C-4452-9046-E9762D67C4E4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788D-78AD-4CD6-BCF6-4AE48E9F8454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6BE0-F794-4A28-B21F-16D1CE5FAD48}" type="datetime1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3F0F-BC24-4DF9-9126-EE9886BD32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각 삼각형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BEE72F-F669-45DB-83C4-CA60570B26BD}" type="datetime1">
              <a:rPr lang="ko-KR" altLang="en-US" smtClean="0">
                <a:solidFill>
                  <a:prstClr val="white"/>
                </a:solidFill>
              </a:rPr>
              <a:pPr/>
              <a:t>2012-05-10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B02330-F908-4C61-BBEC-A51404F8DECB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484632" algn="l" rtl="0" eaLnBrk="1" latinLnBrk="1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1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latin typeface="+mn-lt"/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DA59F463-01C6-4056-9733-A7A56BE46CB0}" type="datetime1">
              <a:rPr lang="ko-KR" altLang="en-US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2012-05-10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177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latin typeface="+mn-lt"/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177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latin typeface="+mn-lt"/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CCDB7D06-70C0-4A21-8DB6-ECABD800570D}" type="slidenum">
              <a:rPr lang="en-US" altLang="ko-KR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1031" name="Picture 7" descr="dancing_pharro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1800" y="-533400"/>
            <a:ext cx="4106863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med">
    <p:fade thruBlk="1"/>
  </p:transition>
  <p:hf sldNum="0"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SzPct val="2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SzPct val="2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4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9FFA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9DC3A8-16D6-4483-B8BF-C9CD54780428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2012-05-10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61AB5D-A2C2-4C20-AE45-89759A22E112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ontents0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20A4-DC29-4128-81DA-BBAD447552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2012-05-10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A426C-FE83-42D0-946F-36286A6BFD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67744" y="2420888"/>
            <a:ext cx="4536504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교사 분야</a:t>
            </a:r>
            <a:endParaRPr lang="en-US" altLang="ko-KR" sz="5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286116" y="6243600"/>
            <a:ext cx="2643206" cy="400110"/>
            <a:chOff x="3143240" y="6215082"/>
            <a:chExt cx="2643206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3428992" y="6215082"/>
              <a:ext cx="2357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006600"/>
                  </a:solidFill>
                  <a:latin typeface="휴먼둥근헤드라인" pitchFamily="18" charset="-127"/>
                  <a:ea typeface="휴먼둥근헤드라인" pitchFamily="18" charset="-127"/>
                </a:rPr>
                <a:t>전남대학교 수학과</a:t>
              </a:r>
              <a:endParaRPr lang="ko-KR" altLang="en-US" sz="2000" dirty="0">
                <a:solidFill>
                  <a:srgbClr val="006600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6215082"/>
              <a:ext cx="4000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18366"/>
          </a:xfrm>
        </p:spPr>
        <p:txBody>
          <a:bodyPr>
            <a:normAutofit/>
          </a:bodyPr>
          <a:lstStyle/>
          <a:p>
            <a:pPr algn="ctr"/>
            <a:r>
              <a:rPr lang="ko-KR" altLang="en-US" sz="4800" dirty="0" smtClean="0"/>
              <a:t>금융과 수학의 연관성</a:t>
            </a:r>
            <a:endParaRPr lang="ko-KR" altLang="en-US" sz="4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o-KR" altLang="en-US" sz="4700" dirty="0" smtClean="0">
                <a:solidFill>
                  <a:srgbClr val="FFFF00"/>
                </a:solidFill>
              </a:rPr>
              <a:t>    수학 </a:t>
            </a:r>
            <a:r>
              <a:rPr lang="en-US" altLang="ko-KR" sz="4700" dirty="0" smtClean="0">
                <a:solidFill>
                  <a:srgbClr val="FFFF00"/>
                </a:solidFill>
              </a:rPr>
              <a:t>+ </a:t>
            </a:r>
            <a:r>
              <a:rPr lang="ko-KR" altLang="en-US" sz="4700" dirty="0" smtClean="0">
                <a:solidFill>
                  <a:srgbClr val="FFFF00"/>
                </a:solidFill>
              </a:rPr>
              <a:t>금융</a:t>
            </a:r>
            <a:endParaRPr lang="en-US" altLang="ko-KR" sz="47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altLang="ko-KR" sz="1000" dirty="0" smtClean="0"/>
          </a:p>
          <a:p>
            <a:pPr>
              <a:buNone/>
            </a:pPr>
            <a:r>
              <a:rPr lang="en-US" altLang="ko-KR" sz="3500" dirty="0" smtClean="0"/>
              <a:t>    </a:t>
            </a:r>
            <a:r>
              <a:rPr lang="ko-KR" altLang="en-US" sz="3500" dirty="0" smtClean="0"/>
              <a:t>환율 </a:t>
            </a:r>
            <a:r>
              <a:rPr lang="ko-KR" altLang="en-US" sz="3500" dirty="0" smtClean="0">
                <a:latin typeface="바탕"/>
                <a:ea typeface="바탕"/>
              </a:rPr>
              <a:t>∙ 이자 ∙ 주식에 대한 미래 확률</a:t>
            </a:r>
            <a:endParaRPr lang="en-US" altLang="ko-KR" sz="3500" dirty="0" smtClean="0">
              <a:latin typeface="바탕"/>
              <a:ea typeface="바탕"/>
            </a:endParaRPr>
          </a:p>
          <a:p>
            <a:pPr>
              <a:buNone/>
            </a:pPr>
            <a:r>
              <a:rPr lang="ko-KR" altLang="en-US" sz="3500" dirty="0" smtClean="0">
                <a:latin typeface="바탕"/>
                <a:ea typeface="바탕"/>
              </a:rPr>
              <a:t>  모델을 가지고 복잡한 계산을 거쳐</a:t>
            </a:r>
            <a:endParaRPr lang="en-US" altLang="ko-KR" sz="3500" dirty="0" smtClean="0">
              <a:latin typeface="바탕"/>
              <a:ea typeface="바탕"/>
            </a:endParaRPr>
          </a:p>
          <a:p>
            <a:pPr>
              <a:buNone/>
            </a:pPr>
            <a:r>
              <a:rPr lang="en-US" altLang="ko-KR" sz="3500" dirty="0" smtClean="0">
                <a:latin typeface="바탕"/>
                <a:ea typeface="바탕"/>
              </a:rPr>
              <a:t> </a:t>
            </a:r>
            <a:r>
              <a:rPr lang="ko-KR" altLang="en-US" sz="3500" dirty="0" smtClean="0">
                <a:latin typeface="바탕"/>
                <a:ea typeface="바탕"/>
              </a:rPr>
              <a:t> 파생 금융상품의 현재가치를 산출하는 일</a:t>
            </a:r>
            <a:r>
              <a:rPr lang="en-US" altLang="ko-KR" sz="3500" dirty="0" smtClean="0">
                <a:latin typeface="바탕"/>
                <a:ea typeface="바탕"/>
              </a:rPr>
              <a:t>.</a:t>
            </a:r>
          </a:p>
          <a:p>
            <a:pPr>
              <a:buNone/>
            </a:pPr>
            <a:r>
              <a:rPr lang="en-US" altLang="ko-KR" sz="3500" dirty="0" smtClean="0">
                <a:latin typeface="바탕"/>
                <a:ea typeface="바탕"/>
              </a:rPr>
              <a:t> </a:t>
            </a:r>
            <a:r>
              <a:rPr lang="ko-KR" altLang="en-US" sz="3500" dirty="0" smtClean="0">
                <a:latin typeface="바탕"/>
                <a:ea typeface="바탕"/>
              </a:rPr>
              <a:t> 수학을 통해 어떤 공식을 도출해 내는 과정</a:t>
            </a:r>
            <a:endParaRPr lang="en-US" altLang="ko-KR" sz="3500" dirty="0" smtClean="0">
              <a:latin typeface="바탕"/>
              <a:ea typeface="바탕"/>
            </a:endParaRPr>
          </a:p>
          <a:p>
            <a:pPr>
              <a:buNone/>
            </a:pPr>
            <a:r>
              <a:rPr lang="en-US" altLang="ko-KR" sz="3500" dirty="0" smtClean="0">
                <a:latin typeface="바탕"/>
                <a:ea typeface="바탕"/>
              </a:rPr>
              <a:t>  </a:t>
            </a:r>
            <a:r>
              <a:rPr lang="ko-KR" altLang="en-US" sz="3500" dirty="0" smtClean="0">
                <a:latin typeface="바탕"/>
                <a:ea typeface="바탕"/>
              </a:rPr>
              <a:t>을 분석하고 풀어 내는 과정이 금융과의 </a:t>
            </a:r>
            <a:endParaRPr lang="en-US" altLang="ko-KR" sz="3500" dirty="0" smtClean="0">
              <a:latin typeface="바탕"/>
              <a:ea typeface="바탕"/>
            </a:endParaRPr>
          </a:p>
          <a:p>
            <a:pPr>
              <a:buNone/>
            </a:pPr>
            <a:r>
              <a:rPr lang="en-US" altLang="ko-KR" sz="3500" dirty="0" smtClean="0">
                <a:latin typeface="바탕"/>
                <a:ea typeface="바탕"/>
              </a:rPr>
              <a:t>                  </a:t>
            </a:r>
            <a:r>
              <a:rPr lang="ko-KR" altLang="en-US" sz="3500" dirty="0" smtClean="0">
                <a:latin typeface="바탕"/>
                <a:ea typeface="바탕"/>
              </a:rPr>
              <a:t> 직접적인 연관성이 높다</a:t>
            </a:r>
            <a:r>
              <a:rPr lang="en-US" altLang="ko-KR" sz="3500" dirty="0" smtClean="0">
                <a:latin typeface="바탕"/>
                <a:ea typeface="바탕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89804"/>
          </a:xfrm>
        </p:spPr>
        <p:txBody>
          <a:bodyPr/>
          <a:lstStyle/>
          <a:p>
            <a:r>
              <a:rPr lang="ko-KR" altLang="en-US" dirty="0" smtClean="0"/>
              <a:t>수학과 금융 관련 직종업무</a:t>
            </a:r>
            <a:endParaRPr lang="ko-KR" altLang="en-US" dirty="0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357159" y="1143010"/>
          <a:ext cx="8501121" cy="564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238"/>
                <a:gridCol w="4778305"/>
                <a:gridCol w="2214578"/>
              </a:tblGrid>
              <a:tr h="534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관련직종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업무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관련  자격증</a:t>
                      </a:r>
                      <a:endParaRPr lang="ko-KR" altLang="en-US" sz="2400" dirty="0"/>
                    </a:p>
                  </a:txBody>
                  <a:tcPr/>
                </a:tc>
              </a:tr>
              <a:tr h="16605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투자</a:t>
                      </a:r>
                      <a:endParaRPr lang="en-US" altLang="ko-KR" sz="2400" dirty="0" smtClean="0"/>
                    </a:p>
                    <a:p>
                      <a:pPr algn="ctr" latinLnBrk="1"/>
                      <a:r>
                        <a:rPr lang="ko-KR" altLang="en-US" sz="2400" dirty="0" smtClean="0"/>
                        <a:t>분석가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금융 및 투자자문을 제공하기 위해 경제예측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거래량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회사의 </a:t>
                      </a: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재무상태</a:t>
                      </a:r>
                      <a:r>
                        <a:rPr kumimoji="0" lang="ko-KR" alt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과</a:t>
                      </a:r>
                      <a:r>
                        <a:rPr kumimoji="0" lang="ko-KR" alt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장래 경향성과 같은 금융시장정보를 수집하고 분석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/>
                        <a:t>CFA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1․2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종</a:t>
                      </a:r>
                      <a:endParaRPr kumimoji="0" lang="en-US" altLang="ko-K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투자 </a:t>
                      </a: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상담사</a:t>
                      </a:r>
                      <a:endParaRPr kumimoji="0" lang="ko-KR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endParaRPr lang="ko-KR" altLang="en-US" sz="2400" dirty="0"/>
                    </a:p>
                  </a:txBody>
                  <a:tcPr/>
                </a:tc>
              </a:tr>
              <a:tr h="1277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금융</a:t>
                      </a:r>
                      <a:endParaRPr lang="en-US" altLang="ko-KR" sz="2400" dirty="0" smtClean="0"/>
                    </a:p>
                    <a:p>
                      <a:pPr algn="ctr" latinLnBrk="1"/>
                      <a:r>
                        <a:rPr lang="ko-KR" altLang="en-US" sz="2400" dirty="0" smtClean="0"/>
                        <a:t>자산가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투자계획을 수립하고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포트폴리오를 분석하며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최대의 투자수익을 올리기 있도록</a:t>
                      </a:r>
                      <a:r>
                        <a:rPr lang="ko-KR" altLang="en-US" sz="2400" baseline="0" dirty="0" smtClean="0"/>
                        <a:t> 자산을 운용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1․2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종</a:t>
                      </a:r>
                      <a:endParaRPr kumimoji="0" lang="en-US" altLang="ko-K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투자 </a:t>
                      </a: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상담사</a:t>
                      </a:r>
                      <a:endParaRPr kumimoji="0" lang="ko-KR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endParaRPr lang="ko-KR" altLang="en-US" sz="2400" dirty="0"/>
                    </a:p>
                  </a:txBody>
                  <a:tcPr/>
                </a:tc>
              </a:tr>
              <a:tr h="8941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 smtClean="0"/>
                        <a:t>리스크</a:t>
                      </a:r>
                      <a:endParaRPr lang="en-US" altLang="ko-KR" sz="2400" dirty="0" smtClean="0"/>
                    </a:p>
                    <a:p>
                      <a:pPr algn="ctr" latinLnBrk="1"/>
                      <a:r>
                        <a:rPr lang="ko-KR" altLang="en-US" sz="2400" dirty="0" smtClean="0"/>
                        <a:t>매니저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금융시장에서 시장위험을  인식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분석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통제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시장흐름 파악</a:t>
                      </a:r>
                      <a:endParaRPr lang="en-US" altLang="ko-KR" sz="2400" dirty="0" smtClean="0"/>
                    </a:p>
                    <a:p>
                      <a:pPr algn="ctr" latinLnBrk="1"/>
                      <a:r>
                        <a:rPr lang="ko-KR" altLang="en-US" sz="2400" dirty="0" smtClean="0"/>
                        <a:t>금융지식 습득</a:t>
                      </a:r>
                      <a:endParaRPr lang="ko-KR" altLang="en-US" sz="2400" dirty="0"/>
                    </a:p>
                  </a:txBody>
                  <a:tcPr/>
                </a:tc>
              </a:tr>
              <a:tr h="1277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/>
                        <a:t>신용</a:t>
                      </a:r>
                      <a:endParaRPr lang="en-US" altLang="ko-KR" sz="24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/>
                        <a:t>분석가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신용 연장 및 대출과 관련한 </a:t>
                      </a:r>
                      <a:r>
                        <a:rPr lang="ko-KR" altLang="en-US" sz="2400" dirty="0" err="1" smtClean="0"/>
                        <a:t>위험정도를</a:t>
                      </a:r>
                      <a:r>
                        <a:rPr lang="ko-KR" altLang="en-US" sz="2400" dirty="0" smtClean="0"/>
                        <a:t> 판단하여 신용자료 및 재무제표 분석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AICPA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신용분석사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</a:p>
                    <a:p>
                      <a:pPr algn="ctr" latinLnBrk="1"/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8932"/>
            <a:ext cx="8229600" cy="946928"/>
          </a:xfrm>
        </p:spPr>
        <p:txBody>
          <a:bodyPr/>
          <a:lstStyle/>
          <a:p>
            <a:r>
              <a:rPr lang="ko-KR" altLang="en-US" dirty="0" smtClean="0"/>
              <a:t>금융관련 자격증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501122" cy="47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9"/>
                <a:gridCol w="3214710"/>
                <a:gridCol w="2428892"/>
                <a:gridCol w="1428761"/>
              </a:tblGrid>
              <a:tr h="4188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자격증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자격내용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공부과목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시험시기</a:t>
                      </a:r>
                      <a:endParaRPr lang="ko-KR" altLang="en-US" sz="2400" dirty="0"/>
                    </a:p>
                  </a:txBody>
                  <a:tcPr/>
                </a:tc>
              </a:tr>
              <a:tr h="8377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은행텔러</a:t>
                      </a:r>
                      <a:endParaRPr kumimoji="0" lang="ko-KR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제반</a:t>
                      </a:r>
                      <a:r>
                        <a:rPr lang="en-US" altLang="ko-KR" sz="2400" dirty="0" smtClean="0"/>
                        <a:t>/</a:t>
                      </a:r>
                      <a:r>
                        <a:rPr lang="ko-KR" altLang="en-US" sz="2400" dirty="0" smtClean="0"/>
                        <a:t>업무 수행을 통한 문제해결 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텔레기본지식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창구실무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6,10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endParaRPr kumimoji="0" lang="en-US" altLang="ko-K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91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재무위험</a:t>
                      </a:r>
                      <a:endParaRPr kumimoji="0" lang="en-US" altLang="ko-K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관리사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주식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채권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선물옵션 등의 운용과 관련된 재무위험을 일정한 방법에 의해 측정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평가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통제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리스크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관리기초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금융선물옵션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장외파생상품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리스크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관리방법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11</a:t>
                      </a:r>
                      <a:r>
                        <a:rPr lang="ko-KR" altLang="en-US" sz="2400" dirty="0" smtClean="0"/>
                        <a:t>월</a:t>
                      </a:r>
                      <a:endParaRPr lang="ko-KR" altLang="en-US" sz="2400" dirty="0"/>
                    </a:p>
                  </a:txBody>
                  <a:tcPr/>
                </a:tc>
              </a:tr>
              <a:tr h="1089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/>
                        <a:t>펀드투자</a:t>
                      </a:r>
                      <a:endParaRPr lang="en-US" altLang="ko-KR" sz="24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err="1" smtClean="0"/>
                        <a:t>상담사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간접투자증권의 올바른 이해를 통한 건전한 판매 문화를 정착하고 투자자를 보호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증권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ko-K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부동산</a:t>
                      </a:r>
                      <a:r>
                        <a:rPr kumimoji="0" lang="en-US" altLang="ko-K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파생상품</a:t>
                      </a:r>
                      <a:endParaRPr kumimoji="0" lang="ko-KR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2,3,4,5,</a:t>
                      </a:r>
                    </a:p>
                    <a:p>
                      <a:pPr algn="ctr" latinLnBrk="1"/>
                      <a:r>
                        <a:rPr lang="en-US" altLang="ko-KR" sz="2400" dirty="0" smtClean="0"/>
                        <a:t>8,11</a:t>
                      </a:r>
                      <a:r>
                        <a:rPr lang="ko-KR" altLang="en-US" sz="2400" dirty="0" smtClean="0"/>
                        <a:t>월</a:t>
                      </a:r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57158" y="142852"/>
          <a:ext cx="850109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076"/>
                <a:gridCol w="3494943"/>
                <a:gridCol w="1660381"/>
                <a:gridCol w="1394690"/>
              </a:tblGrid>
              <a:tr h="4464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자격증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자격내용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공부과목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시험시기</a:t>
                      </a:r>
                      <a:endParaRPr lang="ko-KR" altLang="en-US" sz="2400" dirty="0"/>
                    </a:p>
                  </a:txBody>
                  <a:tcPr/>
                </a:tc>
              </a:tr>
              <a:tr h="1875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증권</a:t>
                      </a:r>
                      <a:endParaRPr lang="en-US" altLang="ko-KR" sz="2400" dirty="0" smtClean="0"/>
                    </a:p>
                    <a:p>
                      <a:pPr algn="ctr" latinLnBrk="1"/>
                      <a:r>
                        <a:rPr lang="ko-KR" altLang="en-US" sz="2400" dirty="0" err="1" smtClean="0"/>
                        <a:t>분석사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전문적인 기업가치의 분석 및 평가를 통하여 유용한 투자정보를 제공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가치평가론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재무분석론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증권경제론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증권법규</a:t>
                      </a:r>
                      <a:endParaRPr kumimoji="0" lang="ko-KR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5</a:t>
                      </a:r>
                      <a:r>
                        <a:rPr lang="ko-KR" altLang="en-US" sz="2400" dirty="0" smtClean="0"/>
                        <a:t>월</a:t>
                      </a:r>
                      <a:endParaRPr lang="ko-KR" altLang="en-US" sz="2400" dirty="0"/>
                    </a:p>
                  </a:txBody>
                  <a:tcPr/>
                </a:tc>
              </a:tr>
              <a:tr h="2232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국재재무</a:t>
                      </a:r>
                      <a:endParaRPr kumimoji="0" lang="en-US" altLang="ko-K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분석사</a:t>
                      </a:r>
                      <a:endParaRPr lang="ko-KR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경제학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통계학은 물론 재무제표 및 주식의 분석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평가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포트폴리오 관리</a:t>
                      </a:r>
                      <a:endParaRPr kumimoji="0" lang="en-US" altLang="ko-K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(1,2,3</a:t>
                      </a: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차시험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자삼평가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및 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equity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와 </a:t>
                      </a:r>
                      <a:r>
                        <a:rPr kumimoji="0" lang="en-US" altLang="ko-K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fixde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-income securities </a:t>
                      </a:r>
                      <a:r>
                        <a:rPr kumimoji="0" lang="en-US" altLang="ko-K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kumimoji="0" lang="ko-KR" alt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와 </a:t>
                      </a:r>
                      <a:r>
                        <a:rPr kumimoji="0" lang="en-US" altLang="ko-K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INPUTS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altLang="ko-KR" sz="2400" kern="1200" baseline="0" dirty="0" smtClean="0">
                          <a:solidFill>
                            <a:schemeClr val="dk1"/>
                          </a:solidFill>
                          <a:latin typeface="바탕"/>
                          <a:ea typeface="바탕"/>
                          <a:cs typeface="+mn-cs"/>
                        </a:rPr>
                        <a:t>→4</a:t>
                      </a:r>
                      <a:r>
                        <a:rPr kumimoji="0" lang="ko-KR" altLang="en-US" sz="2400" kern="1200" baseline="0" dirty="0" err="1" smtClean="0">
                          <a:solidFill>
                            <a:schemeClr val="dk1"/>
                          </a:solidFill>
                          <a:latin typeface="바탕"/>
                          <a:ea typeface="바탕"/>
                          <a:cs typeface="+mn-cs"/>
                        </a:rPr>
                        <a:t>년이상의</a:t>
                      </a:r>
                      <a:r>
                        <a:rPr kumimoji="0" lang="ko-KR" altLang="en-US" sz="2400" kern="1200" baseline="0" dirty="0" smtClean="0">
                          <a:solidFill>
                            <a:schemeClr val="dk1"/>
                          </a:solidFill>
                          <a:latin typeface="바탕"/>
                          <a:ea typeface="바탕"/>
                          <a:cs typeface="+mn-cs"/>
                        </a:rPr>
                        <a:t> 투자관련 실무경력 인정</a:t>
                      </a:r>
                      <a:endParaRPr kumimoji="0" lang="en-US" altLang="ko-K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6,</a:t>
                      </a:r>
                      <a:r>
                        <a:rPr lang="en-US" altLang="ko-KR" sz="2400" baseline="0" dirty="0" smtClean="0"/>
                        <a:t> 12</a:t>
                      </a:r>
                      <a:r>
                        <a:rPr lang="ko-KR" altLang="en-US" sz="2400" baseline="0" dirty="0" smtClean="0"/>
                        <a:t>월</a:t>
                      </a:r>
                      <a:endParaRPr lang="ko-KR" altLang="en-US" sz="2400" dirty="0"/>
                    </a:p>
                  </a:txBody>
                  <a:tcPr/>
                </a:tc>
              </a:tr>
              <a:tr h="151805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자격증에 대하여는 동일한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개의 자격증으로 인정하여 </a:t>
                      </a:r>
                      <a:endParaRPr kumimoji="0" lang="en-US" altLang="ko-K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복수취득 시에도 </a:t>
                      </a: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마일리지는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회만 부여하며 복수 취득한 </a:t>
                      </a:r>
                      <a:endParaRPr kumimoji="0" lang="en-US" altLang="ko-K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경우 본인에게 가장 유리한 </a:t>
                      </a: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마일리지를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우선 반영하고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나머지 자격증 </a:t>
                      </a:r>
                      <a:r>
                        <a:rPr kumimoji="0" lang="ko-KR" alt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마일리지의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r>
                        <a:rPr kumimoji="0" lang="ko-KR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추가 반영함</a:t>
                      </a:r>
                      <a:endParaRPr lang="ko-KR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3438" y="641725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white"/>
                </a:solidFill>
              </a:rPr>
              <a:t>출처</a:t>
            </a:r>
            <a:r>
              <a:rPr lang="en-US" altLang="ko-KR" dirty="0" smtClean="0">
                <a:solidFill>
                  <a:prstClr val="white"/>
                </a:solidFill>
              </a:rPr>
              <a:t>: http://cafe.daum.net/CarDiem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8932"/>
            <a:ext cx="8229600" cy="1018366"/>
          </a:xfrm>
        </p:spPr>
        <p:txBody>
          <a:bodyPr/>
          <a:lstStyle/>
          <a:p>
            <a:r>
              <a:rPr lang="ko-KR" altLang="en-US" dirty="0" smtClean="0"/>
              <a:t>미래금융시장의 현황과 전망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첫째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은행을 </a:t>
            </a:r>
            <a:r>
              <a:rPr lang="ko-KR" altLang="en-US" dirty="0" err="1" smtClean="0"/>
              <a:t>중심으로한</a:t>
            </a:r>
            <a:r>
              <a:rPr lang="ko-KR" altLang="en-US" dirty="0" smtClean="0"/>
              <a:t> 금융산업의 통합화가 한 추세</a:t>
            </a:r>
          </a:p>
          <a:p>
            <a:pPr>
              <a:buNone/>
            </a:pPr>
            <a:r>
              <a:rPr lang="ko-KR" altLang="en-US" dirty="0" smtClean="0"/>
              <a:t>둘째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국내 금융시장에서 차지하는 외국 자본의 활동이 더욱 확대될 것으로 전망</a:t>
            </a:r>
          </a:p>
          <a:p>
            <a:pPr>
              <a:buNone/>
            </a:pPr>
            <a:r>
              <a:rPr lang="ko-KR" altLang="en-US" sz="2800" dirty="0" smtClean="0"/>
              <a:t>셋째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금융시장의 전산화가 가속될 것으로 보인다</a:t>
            </a:r>
            <a:r>
              <a:rPr lang="en-US" altLang="ko-KR" sz="2800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475656" y="2924944"/>
            <a:ext cx="6135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800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rPr>
              <a:t>보험계리사가 되는 길</a:t>
            </a:r>
            <a:endParaRPr kumimoji="1" lang="en-US" altLang="ko-KR" sz="4800" dirty="0" smtClean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42844" y="142852"/>
            <a:ext cx="8786874" cy="71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대각선 방향의 모서리가 둥근 사각형 21"/>
          <p:cNvSpPr/>
          <p:nvPr/>
        </p:nvSpPr>
        <p:spPr>
          <a:xfrm>
            <a:off x="142844" y="1142984"/>
            <a:ext cx="8643998" cy="5500726"/>
          </a:xfrm>
          <a:prstGeom prst="round2DiagRect">
            <a:avLst>
              <a:gd name="adj1" fmla="val 8462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endParaRPr lang="ko-KR" altLang="en-US" dirty="0">
              <a:solidFill>
                <a:srgbClr val="000000"/>
              </a:solidFill>
              <a:latin typeface="바탕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57158" y="214290"/>
            <a:ext cx="8358246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prstClr val="white">
                    <a:lumMod val="95000"/>
                  </a:prstClr>
                </a:solidFill>
                <a:latin typeface="가을체" pitchFamily="18" charset="-127"/>
                <a:ea typeface="가을체" pitchFamily="18" charset="-127"/>
              </a:rPr>
              <a:t>보험계리사란</a:t>
            </a:r>
            <a:endParaRPr lang="ko-KR" altLang="en-US" sz="3200" b="1" dirty="0">
              <a:solidFill>
                <a:prstClr val="white">
                  <a:lumMod val="95000"/>
                </a:prstClr>
              </a:solidFill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14348" y="2000240"/>
            <a:ext cx="7572428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000000"/>
                </a:solidFill>
                <a:latin typeface="바탕"/>
              </a:rPr>
              <a:t>보험 및 연금분야에서 </a:t>
            </a:r>
            <a:endParaRPr lang="en-US" altLang="ko-KR" sz="2800" b="1" dirty="0" smtClean="0">
              <a:solidFill>
                <a:srgbClr val="000000"/>
              </a:solidFill>
              <a:latin typeface="바탕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000000"/>
                </a:solidFill>
                <a:latin typeface="바탕"/>
              </a:rPr>
              <a:t>확률이론이나 수학적인 방법을 적용해서 </a:t>
            </a:r>
            <a:endParaRPr lang="en-US" altLang="ko-KR" sz="2800" b="1" dirty="0" smtClean="0">
              <a:solidFill>
                <a:srgbClr val="000000"/>
              </a:solidFill>
              <a:latin typeface="바탕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000000"/>
                </a:solidFill>
                <a:latin typeface="바탕"/>
              </a:rPr>
              <a:t>위험의 평가 및 분석을 통하여</a:t>
            </a:r>
            <a:r>
              <a:rPr lang="en-US" altLang="ko-KR" sz="2800" b="1" dirty="0" smtClean="0">
                <a:solidFill>
                  <a:srgbClr val="000000"/>
                </a:solidFill>
                <a:latin typeface="바탕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000000"/>
                </a:solidFill>
                <a:latin typeface="바탕"/>
              </a:rPr>
              <a:t>불확실한 사실 또는 </a:t>
            </a:r>
            <a:r>
              <a:rPr lang="en-US" altLang="ko-KR" sz="2800" b="1" dirty="0" smtClean="0">
                <a:solidFill>
                  <a:srgbClr val="000000"/>
                </a:solidFill>
                <a:latin typeface="바탕"/>
              </a:rPr>
              <a:t>risk</a:t>
            </a:r>
            <a:r>
              <a:rPr lang="ko-KR" altLang="en-US" sz="2800" b="1" dirty="0" smtClean="0">
                <a:solidFill>
                  <a:srgbClr val="000000"/>
                </a:solidFill>
                <a:latin typeface="바탕"/>
              </a:rPr>
              <a:t>를 </a:t>
            </a:r>
            <a:endParaRPr lang="en-US" altLang="ko-KR" sz="2800" b="1" dirty="0" smtClean="0">
              <a:solidFill>
                <a:srgbClr val="000000"/>
              </a:solidFill>
              <a:latin typeface="바탕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000000"/>
                </a:solidFill>
                <a:latin typeface="바탕"/>
              </a:rPr>
              <a:t>종합적으로 해결하는 직무를 담당하는 사람</a:t>
            </a:r>
          </a:p>
          <a:p>
            <a:pPr algn="ctr"/>
            <a:endParaRPr lang="ko-KR" alt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대각선 방향의 모서리가 둥근 사각형 23"/>
          <p:cNvSpPr/>
          <p:nvPr/>
        </p:nvSpPr>
        <p:spPr>
          <a:xfrm>
            <a:off x="214282" y="1142984"/>
            <a:ext cx="8643998" cy="5429288"/>
          </a:xfrm>
          <a:prstGeom prst="round2DiagRect">
            <a:avLst>
              <a:gd name="adj1" fmla="val 846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대각선 방향의 모서리가 둥근 사각형 15"/>
          <p:cNvSpPr/>
          <p:nvPr/>
        </p:nvSpPr>
        <p:spPr>
          <a:xfrm>
            <a:off x="142844" y="1142984"/>
            <a:ext cx="8643998" cy="5500726"/>
          </a:xfrm>
          <a:prstGeom prst="round2DiagRect">
            <a:avLst>
              <a:gd name="adj1" fmla="val 8462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endParaRPr lang="ko-KR" altLang="en-US" dirty="0">
              <a:solidFill>
                <a:srgbClr val="000000"/>
              </a:solidFill>
              <a:latin typeface="바탕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42844" y="142852"/>
            <a:ext cx="8786874" cy="71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57158" y="214290"/>
            <a:ext cx="8358246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prstClr val="white">
                    <a:lumMod val="95000"/>
                  </a:prstClr>
                </a:solidFill>
                <a:latin typeface="가을체" pitchFamily="18" charset="-127"/>
                <a:ea typeface="가을체" pitchFamily="18" charset="-127"/>
              </a:rPr>
              <a:t>수행직무</a:t>
            </a:r>
            <a:endParaRPr lang="ko-KR" altLang="en-US" sz="3200" b="1" dirty="0">
              <a:solidFill>
                <a:prstClr val="white">
                  <a:lumMod val="95000"/>
                </a:prstClr>
              </a:solidFill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42910" y="1571612"/>
            <a:ext cx="7572428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</a:rPr>
              <a:t>사망률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퇴직률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 등의 통계 작성 및 분석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</a:rPr>
              <a:t>보험상품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연금상품 개발 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</a:rPr>
              <a:t>보험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요율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 및 보험료 산정 및 조정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</a:rPr>
              <a:t>각종 준비금 산정 및 조정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</a:rPr>
              <a:t>손익분석에 의한 정책결정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smtClean="0">
                <a:solidFill>
                  <a:prstClr val="black"/>
                </a:solidFill>
              </a:rPr>
              <a:t>투자분석업무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다이어그램 14"/>
          <p:cNvGraphicFramePr/>
          <p:nvPr/>
        </p:nvGraphicFramePr>
        <p:xfrm>
          <a:off x="1428728" y="1571612"/>
          <a:ext cx="671517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모서리가 둥근 직사각형 15"/>
          <p:cNvSpPr/>
          <p:nvPr/>
        </p:nvSpPr>
        <p:spPr>
          <a:xfrm>
            <a:off x="142844" y="142852"/>
            <a:ext cx="8786874" cy="71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57158" y="214290"/>
            <a:ext cx="8358246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prstClr val="white">
                    <a:lumMod val="95000"/>
                  </a:prstClr>
                </a:solidFill>
                <a:latin typeface="가을체" pitchFamily="18" charset="-127"/>
                <a:ea typeface="가을체" pitchFamily="18" charset="-127"/>
              </a:rPr>
              <a:t>일자리 전망</a:t>
            </a:r>
            <a:endParaRPr lang="ko-KR" altLang="en-US" sz="3200" b="1" dirty="0">
              <a:solidFill>
                <a:prstClr val="white">
                  <a:lumMod val="95000"/>
                </a:prstClr>
              </a:solidFill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대각선 방향의 모서리가 둥근 사각형 19"/>
          <p:cNvSpPr/>
          <p:nvPr/>
        </p:nvSpPr>
        <p:spPr>
          <a:xfrm>
            <a:off x="214282" y="1142984"/>
            <a:ext cx="8643998" cy="5429288"/>
          </a:xfrm>
          <a:prstGeom prst="round2DiagRect">
            <a:avLst>
              <a:gd name="adj1" fmla="val 8462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44" y="142852"/>
            <a:ext cx="8786874" cy="71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9" name="다이어그램 18"/>
          <p:cNvGraphicFramePr/>
          <p:nvPr/>
        </p:nvGraphicFramePr>
        <p:xfrm>
          <a:off x="642910" y="200024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모서리가 둥근 직사각형 17"/>
          <p:cNvSpPr/>
          <p:nvPr/>
        </p:nvSpPr>
        <p:spPr>
          <a:xfrm>
            <a:off x="357158" y="214290"/>
            <a:ext cx="8358246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prstClr val="white">
                    <a:lumMod val="95000"/>
                  </a:prstClr>
                </a:solidFill>
                <a:latin typeface="가을체" pitchFamily="18" charset="-127"/>
                <a:ea typeface="가을체" pitchFamily="18" charset="-127"/>
              </a:rPr>
              <a:t>취득과정</a:t>
            </a:r>
            <a:endParaRPr lang="ko-KR" altLang="en-US" sz="3200" b="1" dirty="0">
              <a:solidFill>
                <a:prstClr val="white">
                  <a:lumMod val="95000"/>
                </a:prstClr>
              </a:solidFill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8596" y="2000240"/>
            <a:ext cx="8358214" cy="3239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ko-KR" altLang="en-US" sz="3600" b="1" dirty="0" err="1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학부생</a:t>
            </a:r>
            <a:r>
              <a:rPr lang="ko-KR" altLang="en-US" sz="36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교직 이수</a:t>
            </a:r>
            <a:endParaRPr lang="en-US" altLang="ko-KR" sz="36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ko-KR" altLang="en-US" sz="36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교육대학원 진학 후 교직 이수</a:t>
            </a:r>
            <a:endParaRPr lang="en-US" altLang="ko-KR" sz="36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ko-KR" altLang="en-US" sz="36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한국교원대학교 진학 후 교직 이수</a:t>
            </a:r>
            <a:endParaRPr lang="en-US" altLang="ko-KR" sz="3600" b="1" dirty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483768" y="980728"/>
            <a:ext cx="440857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ko-KR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ko-KR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교원 자격증 취득 </a:t>
            </a:r>
            <a:endParaRPr lang="ko-KR" altLang="en-U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42844" y="142852"/>
            <a:ext cx="8786874" cy="71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28662" y="1500174"/>
            <a:ext cx="292895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1</a:t>
            </a:r>
            <a:r>
              <a:rPr lang="ko-KR" altLang="en-US" dirty="0" smtClean="0">
                <a:solidFill>
                  <a:prstClr val="white"/>
                </a:solidFill>
              </a:rPr>
              <a:t>차 시험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28596" y="2428868"/>
            <a:ext cx="3929090" cy="4071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prstClr val="black"/>
                </a:solidFill>
              </a:rPr>
              <a:t>1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교시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ko-KR" altLang="en-US" sz="2400" dirty="0" smtClean="0">
                <a:solidFill>
                  <a:prstClr val="black"/>
                </a:solidFill>
              </a:rPr>
              <a:t>보험계약법 및 </a:t>
            </a:r>
            <a:r>
              <a:rPr lang="ko-KR" altLang="en-US" sz="2400" dirty="0" err="1" smtClean="0">
                <a:solidFill>
                  <a:prstClr val="black"/>
                </a:solidFill>
              </a:rPr>
              <a:t>보험업법</a:t>
            </a:r>
            <a:endParaRPr lang="ko-KR" altLang="en-US" sz="2400" dirty="0" smtClean="0">
              <a:solidFill>
                <a:prstClr val="black"/>
              </a:solidFill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</a:rPr>
              <a:t>경제학</a:t>
            </a:r>
            <a:r>
              <a:rPr lang="en-US" altLang="ko-KR" sz="2400" dirty="0" smtClean="0">
                <a:solidFill>
                  <a:prstClr val="black"/>
                </a:solidFill>
              </a:rPr>
              <a:t>/</a:t>
            </a:r>
            <a:r>
              <a:rPr lang="ko-KR" altLang="en-US" sz="2400" dirty="0" smtClean="0">
                <a:solidFill>
                  <a:prstClr val="black"/>
                </a:solidFill>
              </a:rPr>
              <a:t>경영학</a:t>
            </a:r>
          </a:p>
          <a:p>
            <a:endParaRPr lang="en-US" altLang="ko-KR" sz="2800" dirty="0" smtClean="0">
              <a:solidFill>
                <a:prstClr val="black"/>
              </a:solidFill>
            </a:endParaRPr>
          </a:p>
          <a:p>
            <a:r>
              <a:rPr lang="en-US" altLang="ko-KR" sz="2800" b="1" dirty="0" smtClean="0">
                <a:solidFill>
                  <a:prstClr val="black"/>
                </a:solidFill>
              </a:rPr>
              <a:t>2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교시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ko-KR" altLang="en-US" sz="2400" dirty="0" smtClean="0">
                <a:solidFill>
                  <a:prstClr val="black"/>
                </a:solidFill>
              </a:rPr>
              <a:t>영어</a:t>
            </a:r>
            <a:r>
              <a:rPr lang="en-US" altLang="ko-KR" sz="2400" dirty="0" smtClean="0">
                <a:solidFill>
                  <a:prstClr val="black"/>
                </a:solidFill>
              </a:rPr>
              <a:t>/</a:t>
            </a:r>
            <a:r>
              <a:rPr lang="ko-KR" altLang="en-US" sz="2400" dirty="0" smtClean="0">
                <a:solidFill>
                  <a:prstClr val="black"/>
                </a:solidFill>
              </a:rPr>
              <a:t>일어 </a:t>
            </a:r>
          </a:p>
          <a:p>
            <a:r>
              <a:rPr lang="ko-KR" altLang="en-US" sz="2400" dirty="0" smtClean="0">
                <a:solidFill>
                  <a:prstClr val="black"/>
                </a:solidFill>
              </a:rPr>
              <a:t>보험수학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357158" y="214290"/>
            <a:ext cx="8358246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prstClr val="white">
                    <a:lumMod val="95000"/>
                  </a:prstClr>
                </a:solidFill>
                <a:latin typeface="가을체" pitchFamily="18" charset="-127"/>
                <a:ea typeface="가을체" pitchFamily="18" charset="-127"/>
              </a:rPr>
              <a:t>시험안내</a:t>
            </a:r>
            <a:endParaRPr lang="ko-KR" altLang="en-US" sz="3200" b="1" dirty="0">
              <a:solidFill>
                <a:prstClr val="white">
                  <a:lumMod val="95000"/>
                </a:prstClr>
              </a:solidFill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357818" y="1500174"/>
            <a:ext cx="292895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차 시험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4857752" y="2428868"/>
            <a:ext cx="4062442" cy="4071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prstClr val="black"/>
                </a:solidFill>
              </a:rPr>
              <a:t>1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교시</a:t>
            </a:r>
            <a:endParaRPr lang="en-US" altLang="ko-KR" sz="2800" b="1" dirty="0" smtClean="0">
              <a:solidFill>
                <a:prstClr val="black"/>
              </a:solidFill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</a:rPr>
              <a:t>보험이론 및 실무</a:t>
            </a:r>
            <a:endParaRPr lang="en-US" altLang="ko-KR" sz="2400" dirty="0" smtClean="0">
              <a:solidFill>
                <a:prstClr val="black"/>
              </a:solidFill>
            </a:endParaRPr>
          </a:p>
          <a:p>
            <a:endParaRPr lang="en-US" altLang="ko-KR" sz="2800" dirty="0" smtClean="0">
              <a:solidFill>
                <a:prstClr val="black"/>
              </a:solidFill>
            </a:endParaRPr>
          </a:p>
          <a:p>
            <a:r>
              <a:rPr lang="en-US" altLang="ko-KR" sz="2800" b="1" dirty="0" smtClean="0">
                <a:solidFill>
                  <a:prstClr val="black"/>
                </a:solidFill>
              </a:rPr>
              <a:t>2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교시</a:t>
            </a:r>
            <a:endParaRPr lang="en-US" altLang="ko-KR" sz="2800" b="1" dirty="0" smtClean="0">
              <a:solidFill>
                <a:prstClr val="black"/>
              </a:solidFill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</a:rPr>
              <a:t>회계학</a:t>
            </a:r>
            <a:endParaRPr lang="en-US" altLang="ko-KR" sz="2400" dirty="0" smtClean="0">
              <a:solidFill>
                <a:prstClr val="black"/>
              </a:solidFill>
            </a:endParaRPr>
          </a:p>
          <a:p>
            <a:endParaRPr lang="en-US" altLang="ko-KR" sz="2800" dirty="0" smtClean="0">
              <a:solidFill>
                <a:prstClr val="black"/>
              </a:solidFill>
            </a:endParaRPr>
          </a:p>
          <a:p>
            <a:r>
              <a:rPr lang="en-US" altLang="ko-KR" sz="28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교시</a:t>
            </a:r>
            <a:endParaRPr lang="en-US" altLang="ko-KR" sz="2800" b="1" dirty="0" smtClean="0">
              <a:solidFill>
                <a:prstClr val="black"/>
              </a:solidFill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</a:rPr>
              <a:t>보험수리</a:t>
            </a:r>
            <a:endParaRPr lang="en-US" altLang="ko-KR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35" grpId="0" animBg="1"/>
      <p:bldP spid="37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14818"/>
            <a:ext cx="9144000" cy="909640"/>
          </a:xfrm>
        </p:spPr>
        <p:txBody>
          <a:bodyPr/>
          <a:lstStyle/>
          <a:p>
            <a:pPr eaLnBrk="1" hangingPunct="1"/>
            <a:r>
              <a:rPr lang="ko-KR" altLang="en-US" sz="6000" dirty="0" smtClean="0">
                <a:ea typeface="굴림" pitchFamily="50" charset="-127"/>
              </a:rPr>
              <a:t>공무원</a:t>
            </a:r>
            <a:endParaRPr lang="en-US" altLang="ko-KR" sz="6000" dirty="0" smtClean="0">
              <a:ea typeface="굴림" pitchFamily="50" charset="-127"/>
            </a:endParaRPr>
          </a:p>
        </p:txBody>
      </p:sp>
      <p:pic>
        <p:nvPicPr>
          <p:cNvPr id="3076" name="Picture 10" descr="pharaoh_dance_pose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52463"/>
            <a:ext cx="2065338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직렬</a:t>
            </a:r>
            <a:endParaRPr lang="en-US" altLang="ko-KR" dirty="0" smtClean="0">
              <a:ea typeface="굴림" pitchFamily="50" charset="-127"/>
            </a:endParaRPr>
          </a:p>
        </p:txBody>
      </p:sp>
      <p:pic>
        <p:nvPicPr>
          <p:cNvPr id="4100" name="Picture 22" descr="pharaoh_egyptian_dancing_walking_hg_clr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152400" y="4724400"/>
            <a:ext cx="1493838" cy="1943100"/>
          </a:xfr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857224" y="1214420"/>
          <a:ext cx="6762776" cy="368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388"/>
                <a:gridCol w="3381388"/>
              </a:tblGrid>
              <a:tr h="7375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smtClean="0">
                          <a:solidFill>
                            <a:schemeClr val="tx1"/>
                          </a:solidFill>
                        </a:rPr>
                        <a:t>일반행정</a:t>
                      </a:r>
                      <a:endParaRPr lang="ko-KR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smtClean="0">
                          <a:solidFill>
                            <a:schemeClr val="tx1"/>
                          </a:solidFill>
                        </a:rPr>
                        <a:t>교육행정</a:t>
                      </a:r>
                      <a:endParaRPr lang="ko-KR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75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 smtClean="0">
                          <a:solidFill>
                            <a:schemeClr val="tx1"/>
                          </a:solidFill>
                        </a:rPr>
                        <a:t>세무직</a:t>
                      </a:r>
                      <a:endParaRPr lang="ko-KR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 smtClean="0">
                          <a:solidFill>
                            <a:schemeClr val="tx1"/>
                          </a:solidFill>
                        </a:rPr>
                        <a:t>관세직</a:t>
                      </a:r>
                      <a:endParaRPr lang="ko-KR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75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 smtClean="0">
                          <a:solidFill>
                            <a:schemeClr val="tx1"/>
                          </a:solidFill>
                        </a:rPr>
                        <a:t>경찰직</a:t>
                      </a:r>
                      <a:endParaRPr lang="ko-KR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 smtClean="0">
                          <a:solidFill>
                            <a:schemeClr val="tx1"/>
                          </a:solidFill>
                        </a:rPr>
                        <a:t>사서직</a:t>
                      </a:r>
                      <a:endParaRPr lang="ko-KR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75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smtClean="0">
                          <a:solidFill>
                            <a:schemeClr val="tx1"/>
                          </a:solidFill>
                        </a:rPr>
                        <a:t>교정직</a:t>
                      </a:r>
                      <a:endParaRPr lang="ko-KR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smtClean="0">
                          <a:solidFill>
                            <a:schemeClr val="tx1"/>
                          </a:solidFill>
                        </a:rPr>
                        <a:t>검찰사무직</a:t>
                      </a:r>
                      <a:endParaRPr lang="ko-KR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75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smtClean="0"/>
                        <a:t>출입국관리직</a:t>
                      </a:r>
                      <a:endParaRPr lang="ko-KR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smtClean="0"/>
                        <a:t>기 타</a:t>
                      </a:r>
                      <a:endParaRPr lang="ko-KR" alt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포인트가 5개인 별 8">
            <a:hlinkClick r:id="rId3" action="ppaction://hlinksldjump"/>
          </p:cNvPr>
          <p:cNvSpPr/>
          <p:nvPr/>
        </p:nvSpPr>
        <p:spPr bwMode="auto">
          <a:xfrm>
            <a:off x="8215306" y="5572140"/>
            <a:ext cx="928694" cy="92869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경쟁률 및 합격선</a:t>
            </a:r>
            <a:endParaRPr lang="en-US" altLang="ko-KR" dirty="0" smtClean="0">
              <a:ea typeface="굴림" pitchFamily="50" charset="-127"/>
            </a:endParaRPr>
          </a:p>
        </p:txBody>
      </p:sp>
      <p:pic>
        <p:nvPicPr>
          <p:cNvPr id="6148" name="Picture 6" descr="pharaoh_egyptian_danc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48200"/>
            <a:ext cx="14938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00033" y="785790"/>
          <a:ext cx="8143934" cy="4858523"/>
        </p:xfrm>
        <a:graphic>
          <a:graphicData uri="http://schemas.openxmlformats.org/drawingml/2006/table">
            <a:tbl>
              <a:tblPr/>
              <a:tblGrid>
                <a:gridCol w="3500463"/>
                <a:gridCol w="1928826"/>
                <a:gridCol w="1500198"/>
                <a:gridCol w="1214447"/>
              </a:tblGrid>
              <a:tr h="7937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직렬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B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선발예정인원</a:t>
                      </a:r>
                      <a:endParaRPr lang="ko-KR" altLang="en-US" sz="2000" b="0" i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B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출원인원</a:t>
                      </a:r>
                      <a:endParaRPr lang="ko-KR" altLang="en-US" sz="2000" b="0" i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B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경쟁률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B7FE"/>
                    </a:solidFill>
                  </a:tcPr>
                </a:tc>
              </a:tr>
              <a:tr h="5468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총계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B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2,350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B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140,670</a:t>
                      </a:r>
                      <a:endParaRPr lang="ko-KR" altLang="en-US" sz="2000" b="0" i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B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59.9:1 </a:t>
                      </a:r>
                      <a:endParaRPr lang="ko-KR" altLang="en-US" sz="2000" b="0" i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B7FE"/>
                    </a:solidFill>
                  </a:tcPr>
                </a:tc>
              </a:tr>
              <a:tr h="5468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소계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:</a:t>
                      </a: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행정직군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2,116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126,034</a:t>
                      </a:r>
                      <a:endParaRPr lang="ko-KR" altLang="en-US" sz="2000" b="0" i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59.6:1 </a:t>
                      </a:r>
                      <a:endParaRPr lang="ko-KR" altLang="en-US" sz="2000" b="0" i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8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행정</a:t>
                      </a:r>
                      <a:r>
                        <a:rPr lang="en-US" altLang="ko-KR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전국</a:t>
                      </a:r>
                      <a:r>
                        <a:rPr lang="en-US" altLang="ko-KR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:</a:t>
                      </a:r>
                      <a:r>
                        <a:rPr lang="ko-KR" altLang="en-US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일반</a:t>
                      </a:r>
                      <a:r>
                        <a:rPr lang="en-US" altLang="ko-KR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2000" b="0" i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274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30,790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>
                          <a:solidFill>
                            <a:srgbClr val="000000"/>
                          </a:solidFill>
                          <a:latin typeface="굴림"/>
                        </a:rPr>
                        <a:t>112.4:1</a:t>
                      </a:r>
                      <a:endParaRPr lang="ko-KR" altLang="en-US" sz="2000" b="0" i="0" spc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8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행정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지역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:</a:t>
                      </a: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일반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274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23,271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84.9:1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8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행정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우정사업본부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:</a:t>
                      </a: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일반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594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23,490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39.5:1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8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관세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일반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120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3,973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33.1:1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세무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일반</a:t>
                      </a: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185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12,574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i="0" spc="0" dirty="0">
                          <a:solidFill>
                            <a:srgbClr val="000000"/>
                          </a:solidFill>
                          <a:latin typeface="굴림"/>
                        </a:rPr>
                        <a:t>68.0:1</a:t>
                      </a: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i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합격선</a:t>
                      </a:r>
                      <a:endParaRPr lang="ko-KR" altLang="en-US" sz="2400" b="0" i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i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84 – 89 </a:t>
                      </a:r>
                      <a:r>
                        <a:rPr lang="ko-KR" altLang="en-US" sz="2400" b="0" i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2400" b="0" i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i="0" spc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>
                <a:ea typeface="굴림" pitchFamily="50" charset="-127"/>
              </a:rPr>
              <a:t>가산점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714356"/>
            <a:ext cx="7181872" cy="4038600"/>
          </a:xfrm>
        </p:spPr>
        <p:txBody>
          <a:bodyPr/>
          <a:lstStyle/>
          <a:p>
            <a:pPr marL="0" indent="0" eaLnBrk="1" hangingPunct="1">
              <a:lnSpc>
                <a:spcPct val="300000"/>
              </a:lnSpc>
              <a:buFontTx/>
              <a:buNone/>
            </a:pPr>
            <a:r>
              <a:rPr lang="en-US" altLang="ko-KR" sz="1800" dirty="0" smtClean="0">
                <a:ea typeface="굴림" pitchFamily="50" charset="-127"/>
              </a:rPr>
              <a:t>1)</a:t>
            </a:r>
            <a:r>
              <a:rPr lang="ko-KR" altLang="en-US" sz="1800" dirty="0" smtClean="0">
                <a:ea typeface="굴림" pitchFamily="50" charset="-127"/>
              </a:rPr>
              <a:t>취업보호대상자 </a:t>
            </a:r>
            <a:r>
              <a:rPr lang="en-US" altLang="ko-KR" sz="1800" dirty="0" smtClean="0">
                <a:ea typeface="굴림" pitchFamily="50" charset="-127"/>
              </a:rPr>
              <a:t>– 100</a:t>
            </a:r>
            <a:r>
              <a:rPr lang="ko-KR" altLang="en-US" sz="1800" dirty="0" err="1" smtClean="0">
                <a:ea typeface="굴림" pitchFamily="50" charset="-127"/>
              </a:rPr>
              <a:t>점만점에</a:t>
            </a:r>
            <a:r>
              <a:rPr lang="ko-KR" altLang="en-US" sz="1800" dirty="0" smtClean="0">
                <a:ea typeface="굴림" pitchFamily="50" charset="-127"/>
              </a:rPr>
              <a:t> </a:t>
            </a:r>
            <a:r>
              <a:rPr lang="en-US" altLang="ko-KR" sz="1800" dirty="0" smtClean="0">
                <a:ea typeface="굴림" pitchFamily="50" charset="-127"/>
              </a:rPr>
              <a:t>10</a:t>
            </a:r>
            <a:r>
              <a:rPr lang="ko-KR" altLang="en-US" sz="1800" dirty="0" smtClean="0">
                <a:ea typeface="굴림" pitchFamily="50" charset="-127"/>
              </a:rPr>
              <a:t>점</a:t>
            </a:r>
            <a:endParaRPr lang="en-US" altLang="ko-KR" sz="1800" dirty="0" smtClean="0">
              <a:ea typeface="굴림" pitchFamily="50" charset="-127"/>
            </a:endParaRPr>
          </a:p>
          <a:p>
            <a:pPr marL="0" indent="0" eaLnBrk="1" hangingPunct="1">
              <a:lnSpc>
                <a:spcPct val="300000"/>
              </a:lnSpc>
              <a:buFontTx/>
              <a:buNone/>
            </a:pPr>
            <a:r>
              <a:rPr lang="en-US" altLang="ko-KR" sz="1800" dirty="0" smtClean="0">
                <a:ea typeface="굴림" pitchFamily="50" charset="-127"/>
              </a:rPr>
              <a:t>2)</a:t>
            </a:r>
            <a:r>
              <a:rPr lang="ko-KR" altLang="en-US" sz="1800" dirty="0" err="1" smtClean="0">
                <a:ea typeface="굴림" pitchFamily="50" charset="-127"/>
              </a:rPr>
              <a:t>전문자격사가산점</a:t>
            </a:r>
            <a:r>
              <a:rPr lang="ko-KR" altLang="en-US" sz="1800" dirty="0" smtClean="0">
                <a:ea typeface="굴림" pitchFamily="50" charset="-127"/>
              </a:rPr>
              <a:t> </a:t>
            </a:r>
            <a:r>
              <a:rPr lang="en-US" altLang="ko-KR" sz="1800" dirty="0" smtClean="0">
                <a:ea typeface="굴림" pitchFamily="50" charset="-127"/>
              </a:rPr>
              <a:t>– 100</a:t>
            </a:r>
            <a:r>
              <a:rPr lang="ko-KR" altLang="en-US" sz="1800" dirty="0" err="1" smtClean="0">
                <a:ea typeface="굴림" pitchFamily="50" charset="-127"/>
              </a:rPr>
              <a:t>점만점에</a:t>
            </a:r>
            <a:r>
              <a:rPr lang="ko-KR" altLang="en-US" sz="1800" dirty="0" smtClean="0">
                <a:ea typeface="굴림" pitchFamily="50" charset="-127"/>
              </a:rPr>
              <a:t> </a:t>
            </a:r>
            <a:r>
              <a:rPr lang="en-US" altLang="ko-KR" sz="1800" dirty="0" smtClean="0">
                <a:ea typeface="굴림" pitchFamily="50" charset="-127"/>
              </a:rPr>
              <a:t>5</a:t>
            </a:r>
            <a:r>
              <a:rPr lang="ko-KR" altLang="en-US" sz="1800" dirty="0" smtClean="0">
                <a:ea typeface="굴림" pitchFamily="50" charset="-127"/>
              </a:rPr>
              <a:t>점</a:t>
            </a:r>
            <a:endParaRPr lang="en-US" altLang="ko-KR" sz="1800" dirty="0" smtClean="0">
              <a:ea typeface="굴림" pitchFamily="50" charset="-127"/>
            </a:endParaRPr>
          </a:p>
          <a:p>
            <a:pPr marL="0" indent="0" eaLnBrk="1" hangingPunct="1">
              <a:lnSpc>
                <a:spcPct val="300000"/>
              </a:lnSpc>
              <a:buFontTx/>
              <a:buNone/>
            </a:pPr>
            <a:r>
              <a:rPr lang="en-US" altLang="ko-KR" sz="1800" dirty="0" smtClean="0">
                <a:ea typeface="굴림" pitchFamily="50" charset="-127"/>
              </a:rPr>
              <a:t> </a:t>
            </a:r>
            <a:r>
              <a:rPr lang="ko-KR" altLang="en-US" sz="1800" dirty="0" smtClean="0">
                <a:ea typeface="굴림" pitchFamily="50" charset="-127"/>
              </a:rPr>
              <a:t>예 </a:t>
            </a:r>
            <a:r>
              <a:rPr lang="en-US" altLang="ko-KR" sz="1800" dirty="0" smtClean="0">
                <a:ea typeface="굴림" pitchFamily="50" charset="-127"/>
              </a:rPr>
              <a:t>) </a:t>
            </a:r>
            <a:r>
              <a:rPr lang="ko-KR" altLang="en-US" sz="1800" dirty="0" smtClean="0">
                <a:ea typeface="굴림" pitchFamily="50" charset="-127"/>
              </a:rPr>
              <a:t>변호사</a:t>
            </a:r>
            <a:r>
              <a:rPr lang="en-US" altLang="ko-KR" sz="1800" dirty="0" smtClean="0">
                <a:ea typeface="굴림" pitchFamily="50" charset="-127"/>
              </a:rPr>
              <a:t>, </a:t>
            </a:r>
            <a:r>
              <a:rPr lang="ko-KR" altLang="en-US" sz="1800" dirty="0" smtClean="0">
                <a:ea typeface="굴림" pitchFamily="50" charset="-127"/>
              </a:rPr>
              <a:t>공인회계사</a:t>
            </a:r>
            <a:r>
              <a:rPr lang="en-US" altLang="ko-KR" sz="1800" dirty="0" smtClean="0">
                <a:ea typeface="굴림" pitchFamily="50" charset="-127"/>
              </a:rPr>
              <a:t>, </a:t>
            </a:r>
            <a:r>
              <a:rPr lang="ko-KR" altLang="en-US" sz="1800" dirty="0" smtClean="0">
                <a:ea typeface="굴림" pitchFamily="50" charset="-127"/>
              </a:rPr>
              <a:t>세무사</a:t>
            </a:r>
            <a:endParaRPr lang="en-US" altLang="ko-KR" sz="1800" dirty="0" smtClean="0">
              <a:ea typeface="굴림" pitchFamily="50" charset="-127"/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en-US" altLang="ko-KR" sz="1800" dirty="0" smtClean="0">
                <a:ea typeface="굴림" pitchFamily="50" charset="-127"/>
              </a:rPr>
              <a:t>3) </a:t>
            </a:r>
            <a:r>
              <a:rPr lang="ko-KR" altLang="en-US" sz="1800" dirty="0" smtClean="0">
                <a:ea typeface="굴림" pitchFamily="50" charset="-127"/>
              </a:rPr>
              <a:t>자격증 소지자 </a:t>
            </a:r>
            <a:r>
              <a:rPr lang="en-US" altLang="ko-KR" sz="1800" dirty="0" smtClean="0">
                <a:ea typeface="굴림" pitchFamily="50" charset="-127"/>
              </a:rPr>
              <a:t>-1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점 만점에 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점에서 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0.5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점까지</a:t>
            </a:r>
            <a:endParaRPr lang="en-US" altLang="ko-KR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가장 높은 자격증 하나만 해당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indent="0">
              <a:lnSpc>
                <a:spcPct val="300000"/>
              </a:lnSpc>
              <a:buNone/>
            </a:pPr>
            <a:endParaRPr lang="ko-KR" alt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eaLnBrk="1" hangingPunct="1">
              <a:lnSpc>
                <a:spcPct val="300000"/>
              </a:lnSpc>
              <a:buFontTx/>
              <a:buNone/>
            </a:pPr>
            <a:endParaRPr lang="en-US" altLang="ko-KR" sz="1800" dirty="0" smtClean="0">
              <a:ea typeface="굴림" pitchFamily="50" charset="-127"/>
            </a:endParaRPr>
          </a:p>
          <a:p>
            <a:pPr marL="0" indent="0" eaLnBrk="1" hangingPunct="1">
              <a:lnSpc>
                <a:spcPct val="300000"/>
              </a:lnSpc>
              <a:buFontTx/>
              <a:buNone/>
            </a:pPr>
            <a:endParaRPr lang="en-US" altLang="ko-KR" sz="1800" dirty="0" smtClean="0">
              <a:ea typeface="굴림" pitchFamily="50" charset="-127"/>
            </a:endParaRPr>
          </a:p>
        </p:txBody>
      </p:sp>
      <p:pic>
        <p:nvPicPr>
          <p:cNvPr id="6148" name="Picture 6" descr="pharaoh_egyptian_danc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48200"/>
            <a:ext cx="14938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00034" y="857232"/>
          <a:ext cx="7786741" cy="5000660"/>
        </p:xfrm>
        <a:graphic>
          <a:graphicData uri="http://schemas.openxmlformats.org/drawingml/2006/table">
            <a:tbl>
              <a:tblPr/>
              <a:tblGrid>
                <a:gridCol w="578443"/>
                <a:gridCol w="489452"/>
                <a:gridCol w="1053064"/>
                <a:gridCol w="519117"/>
                <a:gridCol w="1334870"/>
                <a:gridCol w="459788"/>
                <a:gridCol w="1320038"/>
                <a:gridCol w="355965"/>
                <a:gridCol w="1156887"/>
                <a:gridCol w="519117"/>
              </a:tblGrid>
              <a:tr h="308505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통신</a:t>
                      </a: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·</a:t>
                      </a:r>
                      <a:b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정보</a:t>
                      </a:r>
                      <a:b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처리</a:t>
                      </a:r>
                      <a:b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분야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9</a:t>
                      </a: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급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정보관리기술사</a:t>
                      </a:r>
                      <a: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전자계산조직</a:t>
                      </a:r>
                      <a:b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응용기술사</a:t>
                      </a:r>
                      <a: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정보처리기사</a:t>
                      </a:r>
                      <a: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전자계산기조직응용기사</a:t>
                      </a:r>
                      <a: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800" b="0" i="0" kern="1700" spc="11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사무자동화산업기사</a:t>
                      </a:r>
                      <a: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정보처리</a:t>
                      </a:r>
                      <a:b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산업기사</a:t>
                      </a:r>
                      <a: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정보기술산업기사</a:t>
                      </a:r>
                      <a: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US" altLang="ko-KR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800" b="0" i="0" kern="1700" spc="11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전자계산기조직응용산업기사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3%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정보기기운용기능사</a:t>
                      </a: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,</a:t>
                      </a:r>
                      <a:b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정보처리기능사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2%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3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사무</a:t>
                      </a:r>
                      <a:b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관리</a:t>
                      </a:r>
                      <a:b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분야</a:t>
                      </a:r>
                      <a:endParaRPr lang="ko-KR" altLang="en-US" sz="2000" b="0" i="0" kern="1700" spc="110" baseline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7.9</a:t>
                      </a: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급</a:t>
                      </a:r>
                      <a:endParaRPr lang="ko-KR" altLang="en-US" sz="2000" b="0" i="0" kern="1700" spc="110" baseline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컴퓨터활용</a:t>
                      </a:r>
                      <a:b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능력 </a:t>
                      </a:r>
                      <a:r>
                        <a:rPr lang="en-US" altLang="ko-KR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급</a:t>
                      </a:r>
                      <a:endParaRPr lang="ko-KR" altLang="en-US" sz="2000" b="0" i="0" kern="1700" spc="110" baseline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2%</a:t>
                      </a:r>
                      <a:endParaRPr lang="ko-KR" altLang="en-US" sz="2000" b="0" i="0" kern="1700" spc="110" baseline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워드프로</a:t>
                      </a:r>
                      <a:b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세서</a:t>
                      </a:r>
                      <a:r>
                        <a:rPr lang="en-US" altLang="ko-KR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급</a:t>
                      </a:r>
                      <a:r>
                        <a:rPr lang="en-US" altLang="ko-KR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,</a:t>
                      </a:r>
                      <a:br>
                        <a:rPr lang="en-US" altLang="ko-KR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컴퓨터</a:t>
                      </a:r>
                      <a:b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활용능력</a:t>
                      </a:r>
                      <a:r>
                        <a:rPr lang="en-US" altLang="ko-KR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2000" b="0" i="0" kern="1700" spc="110" baseline="0">
                          <a:solidFill>
                            <a:srgbClr val="333333"/>
                          </a:solidFill>
                          <a:latin typeface="굴림"/>
                        </a:rPr>
                        <a:t>급</a:t>
                      </a:r>
                      <a:endParaRPr lang="ko-KR" altLang="en-US" sz="2000" b="0" i="0" kern="1700" spc="110" baseline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1.5%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워드프로</a:t>
                      </a:r>
                      <a:b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세서</a:t>
                      </a: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급</a:t>
                      </a: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,</a:t>
                      </a:r>
                      <a:b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컴퓨터활용</a:t>
                      </a:r>
                      <a:b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능력</a:t>
                      </a: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급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1%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워드프로</a:t>
                      </a:r>
                      <a:b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</a:b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세서</a:t>
                      </a: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급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b="0" i="0" kern="1700" spc="110" baseline="0" dirty="0">
                          <a:solidFill>
                            <a:srgbClr val="333333"/>
                          </a:solidFill>
                          <a:latin typeface="굴림"/>
                        </a:rPr>
                        <a:t>0.5%</a:t>
                      </a:r>
                      <a:endParaRPr lang="ko-KR" altLang="en-US" sz="2000" b="0" i="0" kern="1700" spc="110" baseline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근무여건 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819160"/>
            <a:ext cx="7358114" cy="4038600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800" dirty="0" smtClean="0"/>
              <a:t>공무원은 형의 선고나 징계 처분 등 신분 보장에 관련된 공무원 관계법의 경우를 제외하고는 그 의사에 반하여 휴직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강임 또는 면직을 당하지 않는다</a:t>
            </a:r>
            <a:r>
              <a:rPr lang="en-US" altLang="ko-KR" sz="2800" dirty="0" smtClean="0"/>
              <a:t>.</a:t>
            </a:r>
          </a:p>
          <a:p>
            <a:pPr marL="0" indent="0">
              <a:buNone/>
            </a:pPr>
            <a:r>
              <a:rPr lang="en-US" altLang="ko-KR" sz="2800" dirty="0" smtClean="0"/>
              <a:t> 6</a:t>
            </a:r>
            <a:r>
              <a:rPr lang="ko-KR" altLang="en-US" sz="2800" dirty="0" smtClean="0"/>
              <a:t>급 이하의 공무원은 </a:t>
            </a:r>
            <a:r>
              <a:rPr lang="en-US" altLang="ko-KR" sz="2800" dirty="0" smtClean="0"/>
              <a:t>58</a:t>
            </a:r>
            <a:r>
              <a:rPr lang="ko-KR" altLang="en-US" sz="2800" dirty="0" smtClean="0"/>
              <a:t>세</a:t>
            </a:r>
            <a:r>
              <a:rPr lang="en-US" altLang="ko-KR" sz="2800" dirty="0" smtClean="0"/>
              <a:t>(3</a:t>
            </a:r>
            <a:r>
              <a:rPr lang="ko-KR" altLang="en-US" sz="2800" dirty="0" smtClean="0"/>
              <a:t>년 범위 내 연장 가능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까지 정년이 보장되어 있으며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여성의 경우도 일반 기업체의 여성이 느끼는 결혼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출산 등으로 인한 사직 부담감이 전혀 없는 안정된 환경을 제공한다</a:t>
            </a:r>
            <a:r>
              <a:rPr lang="en-US" altLang="ko-KR" sz="2800" dirty="0" smtClean="0"/>
              <a:t>. </a:t>
            </a:r>
          </a:p>
          <a:p>
            <a:pPr marL="0" indent="0" eaLnBrk="1" hangingPunct="1">
              <a:lnSpc>
                <a:spcPct val="300000"/>
              </a:lnSpc>
              <a:buFontTx/>
              <a:buNone/>
            </a:pPr>
            <a:endParaRPr lang="en-US" altLang="ko-KR" sz="1800" dirty="0" smtClean="0">
              <a:ea typeface="굴림" pitchFamily="50" charset="-127"/>
            </a:endParaRPr>
          </a:p>
          <a:p>
            <a:pPr marL="0" indent="0" eaLnBrk="1" hangingPunct="1">
              <a:lnSpc>
                <a:spcPct val="300000"/>
              </a:lnSpc>
              <a:buFontTx/>
              <a:buNone/>
            </a:pPr>
            <a:endParaRPr lang="en-US" altLang="ko-KR" sz="1800" dirty="0" smtClean="0">
              <a:ea typeface="굴림" pitchFamily="50" charset="-127"/>
            </a:endParaRPr>
          </a:p>
        </p:txBody>
      </p:sp>
      <p:pic>
        <p:nvPicPr>
          <p:cNvPr id="6148" name="Picture 6" descr="pharaoh_egyptian_danc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48200"/>
            <a:ext cx="14938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ea typeface="굴림" pitchFamily="50" charset="-127"/>
              </a:rPr>
              <a:t>근무여건 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819160"/>
            <a:ext cx="7358114" cy="4038600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800" dirty="0" smtClean="0"/>
              <a:t>또한 직무의 종류 및 전문성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개인의 능력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경력 등이 감안된 순환 보직이 가능하며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공정한 승진제도 및 명확한 근무시간과 휴가 제도 등으로 인한 자기 개발 시간이 충분히 주어질 수 있다는 장점이 있다</a:t>
            </a:r>
            <a:r>
              <a:rPr lang="en-US" altLang="ko-KR" sz="2800" dirty="0" smtClean="0"/>
              <a:t>. </a:t>
            </a:r>
          </a:p>
          <a:p>
            <a:pPr marL="0" indent="0" eaLnBrk="1" hangingPunct="1">
              <a:lnSpc>
                <a:spcPct val="300000"/>
              </a:lnSpc>
              <a:buFontTx/>
              <a:buNone/>
            </a:pPr>
            <a:endParaRPr lang="en-US" altLang="ko-KR" sz="1800" dirty="0" smtClean="0">
              <a:ea typeface="굴림" pitchFamily="50" charset="-127"/>
            </a:endParaRPr>
          </a:p>
          <a:p>
            <a:pPr marL="0" indent="0" eaLnBrk="1" hangingPunct="1">
              <a:lnSpc>
                <a:spcPct val="300000"/>
              </a:lnSpc>
              <a:buFontTx/>
              <a:buNone/>
            </a:pPr>
            <a:endParaRPr lang="en-US" altLang="ko-KR" sz="1800" dirty="0" smtClean="0">
              <a:ea typeface="굴림" pitchFamily="50" charset="-127"/>
            </a:endParaRPr>
          </a:p>
        </p:txBody>
      </p:sp>
      <p:pic>
        <p:nvPicPr>
          <p:cNvPr id="6148" name="Picture 6" descr="pharaoh_egyptian_danc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48200"/>
            <a:ext cx="14938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2341563" y="1198563"/>
            <a:ext cx="501650" cy="501650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4716463" y="2852738"/>
            <a:ext cx="5976937" cy="6048375"/>
          </a:xfrm>
          <a:prstGeom prst="ellips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314950" y="3467100"/>
            <a:ext cx="4665663" cy="4721225"/>
          </a:xfrm>
          <a:prstGeom prst="ellipse">
            <a:avLst/>
          </a:prstGeom>
          <a:noFill/>
          <a:ln w="279400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6388100" y="4135438"/>
            <a:ext cx="2430463" cy="2459037"/>
          </a:xfrm>
          <a:prstGeom prst="ellipse">
            <a:avLst/>
          </a:prstGeom>
          <a:noFill/>
          <a:ln w="6350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6661150" y="4413250"/>
            <a:ext cx="2014538" cy="203835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5021263" y="6613525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4878388" y="6326188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5003800" y="5894388"/>
            <a:ext cx="198438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4805363" y="5389563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5165725" y="5173663"/>
            <a:ext cx="198438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5094288" y="4741863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5435600" y="4365625"/>
            <a:ext cx="198438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5526088" y="3878263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5957888" y="3662363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6173788" y="3373438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6678613" y="3302000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7164388" y="2997200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7596188" y="3141663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8101013" y="3287713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77" name="Oval 29"/>
          <p:cNvSpPr>
            <a:spLocks noChangeArrowheads="1"/>
          </p:cNvSpPr>
          <p:nvPr/>
        </p:nvSpPr>
        <p:spPr bwMode="auto">
          <a:xfrm>
            <a:off x="8532813" y="3071813"/>
            <a:ext cx="198437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8820150" y="3360738"/>
            <a:ext cx="198438" cy="200025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80" name="Oval 32"/>
          <p:cNvSpPr>
            <a:spLocks noChangeArrowheads="1"/>
          </p:cNvSpPr>
          <p:nvPr/>
        </p:nvSpPr>
        <p:spPr bwMode="auto">
          <a:xfrm>
            <a:off x="-323850" y="-458788"/>
            <a:ext cx="2160588" cy="223043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-323850" y="-360363"/>
            <a:ext cx="2035175" cy="20431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971550" y="693738"/>
            <a:ext cx="1439863" cy="1439862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>
            <a:off x="900113" y="1270000"/>
            <a:ext cx="188912" cy="1889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2916238" y="765175"/>
            <a:ext cx="249237" cy="249238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87" name="Oval 39"/>
          <p:cNvSpPr>
            <a:spLocks noChangeArrowheads="1"/>
          </p:cNvSpPr>
          <p:nvPr/>
        </p:nvSpPr>
        <p:spPr bwMode="auto">
          <a:xfrm>
            <a:off x="4500563" y="188913"/>
            <a:ext cx="719137" cy="719137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5219700" y="981075"/>
            <a:ext cx="1439863" cy="1439863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5364163" y="1125538"/>
            <a:ext cx="1152525" cy="1152525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1476375" y="1557338"/>
            <a:ext cx="65008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6000" b="1" smtClean="0">
                <a:solidFill>
                  <a:srgbClr val="953735"/>
                </a:solidFill>
              </a:rPr>
              <a:t>Let’s Go</a:t>
            </a:r>
            <a:br>
              <a:rPr lang="en-US" altLang="ko-KR" sz="6000" b="1" smtClean="0">
                <a:solidFill>
                  <a:srgbClr val="953735"/>
                </a:solidFill>
              </a:rPr>
            </a:br>
            <a:r>
              <a:rPr lang="en-US" altLang="ko-KR" sz="6000" b="1" smtClean="0">
                <a:solidFill>
                  <a:srgbClr val="953735"/>
                </a:solidFill>
              </a:rPr>
              <a:t>Graduated School</a:t>
            </a:r>
          </a:p>
        </p:txBody>
      </p:sp>
      <p:sp>
        <p:nvSpPr>
          <p:cNvPr id="2104" name="Oval 56"/>
          <p:cNvSpPr>
            <a:spLocks noChangeArrowheads="1"/>
          </p:cNvSpPr>
          <p:nvPr/>
        </p:nvSpPr>
        <p:spPr bwMode="auto">
          <a:xfrm>
            <a:off x="4427538" y="692150"/>
            <a:ext cx="360362" cy="360363"/>
          </a:xfrm>
          <a:prstGeom prst="ellipse">
            <a:avLst/>
          </a:prstGeom>
          <a:noFill/>
          <a:ln w="2857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09669 C 0.08715 -0.09692 0.09549 -0.09692 0.10347 -0.09345 C 0.11146 -0.08998 0.12083 -0.08281 0.12708 -0.0761 C 0.13333 -0.06939 0.13681 -0.0613 0.14115 -0.05274 C 0.14549 -0.04418 0.1507 -0.03284 0.15295 -0.02452 C 0.15521 -0.01619 0.15486 -0.00994 0.15521 -0.00254 C 0.15556 0.00486 0.1566 0.01088 0.15521 0.0192 C 0.15382 0.02753 0.14965 0.03956 0.14653 0.04812 C 0.1434 0.05668 0.14028 0.06292 0.13594 0.07009 C 0.1316 0.07727 0.12795 0.08397 0.12066 0.09045 C 0.11337 0.09693 0.10191 0.10618 0.09236 0.10919 C 0.08281 0.1122 0.0724 0.11058 0.06354 0.10873 C 0.05469 0.10687 0.04618 0.10341 0.03872 0.09785 C 0.03125 0.0923 0.02413 0.08328 0.01875 0.07588 C 0.01337 0.06848 0.00903 0.06154 0.0059 0.0539 C 0.00278 0.04627 0.00139 0.0391 -5.55556E-7 0.03031 C -0.00139 0.02152 -0.00208 0.00556 -0.00243 0.0007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7" grpId="0" animBg="1"/>
      <p:bldP spid="2082" grpId="0" animBg="1"/>
      <p:bldP spid="2084" grpId="0" animBg="1"/>
      <p:bldP spid="20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1403350" y="244475"/>
            <a:ext cx="268288" cy="268288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-396875" y="-469900"/>
            <a:ext cx="1460500" cy="15081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-396875" y="-371475"/>
            <a:ext cx="1376363" cy="13811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39750" y="188913"/>
            <a:ext cx="828675" cy="828675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 rot="-16200000">
            <a:off x="539750" y="692150"/>
            <a:ext cx="127000" cy="127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 rot="-11377690">
            <a:off x="8275638" y="115888"/>
            <a:ext cx="723900" cy="723900"/>
          </a:xfrm>
          <a:prstGeom prst="ellipse">
            <a:avLst/>
          </a:prstGeom>
          <a:noFill/>
          <a:ln w="2857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 rot="-11372672">
            <a:off x="8101013" y="620713"/>
            <a:ext cx="365125" cy="36512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 rot="-21600000">
            <a:off x="0" y="1125538"/>
            <a:ext cx="6858000" cy="365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9FFAB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 rot="-11376727">
            <a:off x="7943850" y="1033463"/>
            <a:ext cx="1200150" cy="1200150"/>
          </a:xfrm>
          <a:prstGeom prst="ellipse">
            <a:avLst/>
          </a:prstGeom>
          <a:noFill/>
          <a:ln w="2857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 rot="-11370961">
            <a:off x="7985125" y="1077913"/>
            <a:ext cx="1114425" cy="111442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 rot="-11367740">
            <a:off x="8031163" y="1125538"/>
            <a:ext cx="1025525" cy="1025525"/>
          </a:xfrm>
          <a:prstGeom prst="ellipse">
            <a:avLst/>
          </a:prstGeom>
          <a:solidFill>
            <a:srgbClr val="CCFF33">
              <a:alpha val="89999"/>
            </a:srgb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8416925" y="3097213"/>
            <a:ext cx="1457325" cy="1457325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8243888" y="3573463"/>
            <a:ext cx="1033462" cy="1033462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8224838" y="4325938"/>
            <a:ext cx="820737" cy="820737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8743950" y="4254500"/>
            <a:ext cx="1274763" cy="1335088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7137400" y="4994275"/>
            <a:ext cx="2366963" cy="2366963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6732588" y="4941888"/>
            <a:ext cx="547687" cy="547687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7812088" y="4221163"/>
            <a:ext cx="425450" cy="425450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7667625" y="4652963"/>
            <a:ext cx="120650" cy="120650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6300788" y="6453188"/>
            <a:ext cx="242887" cy="242887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6769100" y="6345238"/>
            <a:ext cx="971550" cy="97155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8899525" y="4394200"/>
            <a:ext cx="976313" cy="1031875"/>
          </a:xfrm>
          <a:prstGeom prst="ellips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5" name="Oval 25"/>
          <p:cNvSpPr>
            <a:spLocks noChangeArrowheads="1"/>
          </p:cNvSpPr>
          <p:nvPr/>
        </p:nvSpPr>
        <p:spPr bwMode="auto">
          <a:xfrm>
            <a:off x="7058025" y="4849813"/>
            <a:ext cx="2517775" cy="2611437"/>
          </a:xfrm>
          <a:prstGeom prst="ellipse">
            <a:avLst/>
          </a:prstGeom>
          <a:noFill/>
          <a:ln w="28575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6" name="Oval 26"/>
          <p:cNvSpPr>
            <a:spLocks noChangeArrowheads="1"/>
          </p:cNvSpPr>
          <p:nvPr/>
        </p:nvSpPr>
        <p:spPr bwMode="auto">
          <a:xfrm>
            <a:off x="8316913" y="2952750"/>
            <a:ext cx="1700212" cy="1700213"/>
          </a:xfrm>
          <a:prstGeom prst="ellipse">
            <a:avLst/>
          </a:prstGeom>
          <a:noFill/>
          <a:ln w="28575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7524750" y="3500438"/>
            <a:ext cx="1182688" cy="1182687"/>
          </a:xfrm>
          <a:prstGeom prst="ellipse">
            <a:avLst/>
          </a:prstGeom>
          <a:noFill/>
          <a:ln w="28575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8985250" y="4457700"/>
            <a:ext cx="796925" cy="839788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1763713" y="363538"/>
            <a:ext cx="604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3200" b="1" smtClean="0">
              <a:solidFill>
                <a:srgbClr val="000000"/>
              </a:solidFill>
            </a:endParaRPr>
          </a:p>
        </p:txBody>
      </p:sp>
      <p:sp>
        <p:nvSpPr>
          <p:cNvPr id="6659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/>
              <a:t>대학원 진학요건</a:t>
            </a:r>
          </a:p>
        </p:txBody>
      </p:sp>
      <p:sp>
        <p:nvSpPr>
          <p:cNvPr id="6659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ko-KR" altLang="en-US"/>
              <a:t>전공공부를 충실히 하여 우수한 학점을 유지한다</a:t>
            </a:r>
            <a:r>
              <a:rPr lang="en-US" altLang="ko-KR"/>
              <a:t>.</a:t>
            </a:r>
          </a:p>
          <a:p>
            <a:pPr marL="609600" indent="-609600">
              <a:buFontTx/>
              <a:buAutoNum type="arabicPeriod"/>
            </a:pPr>
            <a:r>
              <a:rPr lang="ko-KR" altLang="en-US"/>
              <a:t>각 대학원의 입학 전형을 철저히 분석하여 요구사항들을 빠짐없이 준비 할 수 있도록 한다</a:t>
            </a:r>
            <a:r>
              <a:rPr lang="en-US" altLang="ko-KR"/>
              <a:t>.</a:t>
            </a:r>
          </a:p>
          <a:p>
            <a:pPr marL="609600" indent="-609600">
              <a:buFontTx/>
              <a:buAutoNum type="arabicPeriod"/>
            </a:pPr>
            <a:r>
              <a:rPr lang="ko-KR" altLang="en-US"/>
              <a:t>저학년 때부터 꾸준한 영어공부를 한다</a:t>
            </a:r>
            <a:r>
              <a:rPr lang="en-US" altLang="ko-KR"/>
              <a:t>.</a:t>
            </a:r>
          </a:p>
          <a:p>
            <a:pPr marL="609600" indent="-609600">
              <a:buFontTx/>
              <a:buAutoNum type="arabicPeriod"/>
            </a:pPr>
            <a:endParaRPr lang="en-US" altLang="ko-KR"/>
          </a:p>
          <a:p>
            <a:pPr marL="609600" indent="-609600">
              <a:buFontTx/>
              <a:buAutoNum type="arabicPeriod"/>
            </a:pP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95" grpId="0"/>
      <p:bldP spid="6659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1403350" y="244475"/>
            <a:ext cx="268288" cy="268288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-396875" y="-469900"/>
            <a:ext cx="1460500" cy="15081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-396875" y="-371475"/>
            <a:ext cx="1376363" cy="13811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39750" y="188913"/>
            <a:ext cx="828675" cy="828675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 rot="-16200000">
            <a:off x="539750" y="692150"/>
            <a:ext cx="127000" cy="127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 rot="-11377690">
            <a:off x="8275638" y="115888"/>
            <a:ext cx="723900" cy="723900"/>
          </a:xfrm>
          <a:prstGeom prst="ellipse">
            <a:avLst/>
          </a:prstGeom>
          <a:noFill/>
          <a:ln w="2857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 rot="-11372672">
            <a:off x="8101013" y="620713"/>
            <a:ext cx="365125" cy="36512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 rot="-21600000">
            <a:off x="0" y="1125538"/>
            <a:ext cx="6858000" cy="365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9FFAB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 rot="-11376727">
            <a:off x="7943850" y="1033463"/>
            <a:ext cx="1200150" cy="1200150"/>
          </a:xfrm>
          <a:prstGeom prst="ellipse">
            <a:avLst/>
          </a:prstGeom>
          <a:noFill/>
          <a:ln w="2857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 rot="-11370961">
            <a:off x="7985125" y="1077913"/>
            <a:ext cx="1114425" cy="111442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 rot="-11367740">
            <a:off x="8031163" y="1125538"/>
            <a:ext cx="1025525" cy="1025525"/>
          </a:xfrm>
          <a:prstGeom prst="ellipse">
            <a:avLst/>
          </a:prstGeom>
          <a:solidFill>
            <a:srgbClr val="CCFF33">
              <a:alpha val="89999"/>
            </a:srgb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8416925" y="3097213"/>
            <a:ext cx="1457325" cy="1457325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8243888" y="3573463"/>
            <a:ext cx="1033462" cy="1033462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8224838" y="4325938"/>
            <a:ext cx="820737" cy="820737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8743950" y="4254500"/>
            <a:ext cx="1274763" cy="1335088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7137400" y="4994275"/>
            <a:ext cx="2366963" cy="2366963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6732588" y="4941888"/>
            <a:ext cx="547687" cy="547687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7812088" y="4221163"/>
            <a:ext cx="425450" cy="425450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7667625" y="4652963"/>
            <a:ext cx="120650" cy="120650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6300788" y="6453188"/>
            <a:ext cx="242887" cy="242887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6769100" y="6345238"/>
            <a:ext cx="971550" cy="97155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8899525" y="4394200"/>
            <a:ext cx="976313" cy="1031875"/>
          </a:xfrm>
          <a:prstGeom prst="ellips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7058025" y="4849813"/>
            <a:ext cx="2517775" cy="2611437"/>
          </a:xfrm>
          <a:prstGeom prst="ellipse">
            <a:avLst/>
          </a:prstGeom>
          <a:noFill/>
          <a:ln w="28575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8316913" y="2952750"/>
            <a:ext cx="1700212" cy="1700213"/>
          </a:xfrm>
          <a:prstGeom prst="ellipse">
            <a:avLst/>
          </a:prstGeom>
          <a:noFill/>
          <a:ln w="28575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7524750" y="3500438"/>
            <a:ext cx="1182688" cy="1182687"/>
          </a:xfrm>
          <a:prstGeom prst="ellipse">
            <a:avLst/>
          </a:prstGeom>
          <a:noFill/>
          <a:ln w="28575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8985250" y="4457700"/>
            <a:ext cx="796925" cy="839788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1763713" y="363538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540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otMatrix" pitchFamily="2" charset="0"/>
              <a:ea typeface="Asia입술L" pitchFamily="18" charset="-127"/>
            </a:endParaRPr>
          </a:p>
        </p:txBody>
      </p:sp>
      <p:sp>
        <p:nvSpPr>
          <p:cNvPr id="67614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석사</a:t>
            </a:r>
            <a:r>
              <a:rPr lang="en-US" altLang="ko-KR"/>
              <a:t>&amp;</a:t>
            </a:r>
            <a:r>
              <a:rPr lang="ko-KR" altLang="en-US"/>
              <a:t>박사 진학과정</a:t>
            </a:r>
          </a:p>
        </p:txBody>
      </p:sp>
      <p:sp>
        <p:nvSpPr>
          <p:cNvPr id="67615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b="1"/>
              <a:t>석사 </a:t>
            </a:r>
            <a:r>
              <a:rPr lang="en-US" altLang="ko-KR" b="1"/>
              <a:t>1</a:t>
            </a:r>
            <a:r>
              <a:rPr lang="ko-KR" altLang="en-US" b="1"/>
              <a:t>년차</a:t>
            </a:r>
            <a:r>
              <a:rPr lang="ko-KR" altLang="en-US"/>
              <a:t> </a:t>
            </a:r>
            <a:r>
              <a:rPr lang="en-US" altLang="ko-KR" b="1"/>
              <a:t>:</a:t>
            </a:r>
            <a:r>
              <a:rPr lang="en-US" altLang="ko-KR"/>
              <a:t>  </a:t>
            </a:r>
            <a:r>
              <a:rPr lang="ko-KR" altLang="en-US"/>
              <a:t>계열별로 </a:t>
            </a:r>
            <a:r>
              <a:rPr lang="en-US" altLang="ko-KR"/>
              <a:t>2~3</a:t>
            </a:r>
            <a:r>
              <a:rPr lang="ko-KR" altLang="en-US"/>
              <a:t>과목 수강</a:t>
            </a:r>
          </a:p>
          <a:p>
            <a:pPr>
              <a:lnSpc>
                <a:spcPct val="90000"/>
              </a:lnSpc>
            </a:pPr>
            <a:r>
              <a:rPr lang="ko-KR" altLang="en-US" b="1"/>
              <a:t>석사 </a:t>
            </a:r>
            <a:r>
              <a:rPr lang="en-US" altLang="ko-KR" b="1"/>
              <a:t>2</a:t>
            </a:r>
            <a:r>
              <a:rPr lang="ko-KR" altLang="en-US" b="1"/>
              <a:t>년차 </a:t>
            </a:r>
            <a:r>
              <a:rPr lang="en-US" altLang="ko-KR" b="1"/>
              <a:t>:</a:t>
            </a:r>
            <a:r>
              <a:rPr lang="en-US" altLang="ko-KR"/>
              <a:t> </a:t>
            </a:r>
            <a:r>
              <a:rPr lang="ko-KR" altLang="en-US"/>
              <a:t>석사논문 연구학점을 포함한           </a:t>
            </a:r>
            <a:r>
              <a:rPr lang="en-US" altLang="ko-KR"/>
              <a:t>28</a:t>
            </a:r>
            <a:r>
              <a:rPr lang="ko-KR" altLang="en-US"/>
              <a:t>학점 이수</a:t>
            </a:r>
            <a:r>
              <a:rPr lang="en-US" altLang="ko-KR"/>
              <a:t>/</a:t>
            </a:r>
            <a:r>
              <a:rPr lang="ko-KR" altLang="en-US"/>
              <a:t>석사논문 제출       </a:t>
            </a:r>
          </a:p>
          <a:p>
            <a:pPr>
              <a:lnSpc>
                <a:spcPct val="90000"/>
              </a:lnSpc>
            </a:pPr>
            <a:r>
              <a:rPr lang="ko-KR" altLang="en-US" b="1"/>
              <a:t>박사 </a:t>
            </a:r>
            <a:r>
              <a:rPr lang="en-US" altLang="ko-KR" b="1"/>
              <a:t>1,2</a:t>
            </a:r>
            <a:r>
              <a:rPr lang="ko-KR" altLang="en-US" b="1"/>
              <a:t>년차 </a:t>
            </a:r>
            <a:r>
              <a:rPr lang="en-US" altLang="ko-KR" b="1"/>
              <a:t>:</a:t>
            </a:r>
            <a:r>
              <a:rPr lang="en-US" altLang="ko-KR"/>
              <a:t> </a:t>
            </a:r>
            <a:r>
              <a:rPr lang="ko-KR" altLang="en-US"/>
              <a:t>각 학기마다 </a:t>
            </a:r>
            <a:r>
              <a:rPr lang="en-US" altLang="ko-KR"/>
              <a:t>QE</a:t>
            </a:r>
            <a:r>
              <a:rPr lang="ko-KR" altLang="en-US"/>
              <a:t>시험에 응시 하여야 한다</a:t>
            </a:r>
            <a:r>
              <a:rPr lang="en-US" altLang="ko-KR"/>
              <a:t>. </a:t>
            </a:r>
          </a:p>
          <a:p>
            <a:pPr>
              <a:lnSpc>
                <a:spcPct val="90000"/>
              </a:lnSpc>
            </a:pPr>
            <a:r>
              <a:rPr lang="ko-KR" altLang="en-US" b="1"/>
              <a:t>박사 </a:t>
            </a:r>
            <a:r>
              <a:rPr lang="en-US" altLang="ko-KR" b="1"/>
              <a:t>3</a:t>
            </a:r>
            <a:r>
              <a:rPr lang="ko-KR" altLang="en-US" b="1"/>
              <a:t>년차 </a:t>
            </a:r>
            <a:r>
              <a:rPr lang="en-US" altLang="ko-KR" b="1"/>
              <a:t>:</a:t>
            </a:r>
            <a:r>
              <a:rPr lang="en-US" altLang="ko-KR"/>
              <a:t> </a:t>
            </a:r>
            <a:r>
              <a:rPr lang="ko-KR" altLang="en-US"/>
              <a:t>박사논문연구학점 포함 </a:t>
            </a:r>
            <a:r>
              <a:rPr lang="en-US" altLang="ko-KR"/>
              <a:t>60</a:t>
            </a:r>
            <a:r>
              <a:rPr lang="ko-KR" altLang="en-US"/>
              <a:t>학점 이상 이수하여야 한다</a:t>
            </a:r>
            <a:r>
              <a:rPr lang="en-US" altLang="ko-KR"/>
              <a:t>.</a:t>
            </a:r>
          </a:p>
          <a:p>
            <a:pPr>
              <a:lnSpc>
                <a:spcPct val="90000"/>
              </a:lnSpc>
            </a:pPr>
            <a:r>
              <a:rPr lang="ko-KR" altLang="en-US" b="1"/>
              <a:t>박사 </a:t>
            </a:r>
            <a:r>
              <a:rPr lang="en-US" altLang="ko-KR" b="1"/>
              <a:t>4</a:t>
            </a:r>
            <a:r>
              <a:rPr lang="ko-KR" altLang="en-US" b="1"/>
              <a:t>년차 이후 </a:t>
            </a:r>
            <a:r>
              <a:rPr lang="en-US" altLang="ko-KR" b="1"/>
              <a:t>:</a:t>
            </a:r>
            <a:r>
              <a:rPr lang="en-US" altLang="ko-KR"/>
              <a:t> </a:t>
            </a:r>
            <a:r>
              <a:rPr lang="ko-KR" altLang="en-US"/>
              <a:t>논문제출</a:t>
            </a:r>
            <a:r>
              <a:rPr lang="en-US" altLang="ko-KR"/>
              <a:t>, </a:t>
            </a:r>
            <a:r>
              <a:rPr lang="ko-KR" altLang="en-US"/>
              <a:t>심사통과</a:t>
            </a:r>
            <a:r>
              <a:rPr lang="en-US" altLang="ko-KR"/>
              <a:t>, </a:t>
            </a:r>
            <a:r>
              <a:rPr lang="ko-KR" altLang="en-US"/>
              <a:t>졸업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67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67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7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67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67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  <p:bldP spid="67606" grpId="0" animBg="1"/>
      <p:bldP spid="67607" grpId="0" animBg="1"/>
      <p:bldP spid="67608" grpId="0" animBg="1"/>
      <p:bldP spid="67609" grpId="0" animBg="1"/>
      <p:bldP spid="67610" grpId="0" animBg="1"/>
      <p:bldP spid="67611" grpId="0" animBg="1"/>
      <p:bldP spid="67612" grpId="0" animBg="1"/>
      <p:bldP spid="67614" grpId="0"/>
      <p:bldP spid="676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8596" y="2000240"/>
            <a:ext cx="835821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절차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–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en-US" altLang="ko-KR" sz="24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▶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서울특별시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광역시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각 시 도 교육위원회 교육감이 실시</a:t>
            </a:r>
            <a:endParaRPr lang="en-US" altLang="ko-KR" sz="24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en-US" altLang="ko-KR" sz="24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▶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매 학년도 교사 수급계획에 따라 각 시 도 교육위원회 </a:t>
            </a:r>
            <a:endParaRPr lang="en-US" altLang="ko-KR" sz="24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교육감이 시험에 관한 고사 일시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장소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과목 배점 비율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응시 자격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원서제출 절차 등 모든 것을</a:t>
            </a:r>
            <a:endParaRPr lang="en-US" altLang="ko-KR" sz="24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ko-KR" alt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고사 시행 </a:t>
            </a:r>
            <a:r>
              <a:rPr lang="en-US" altLang="ko-KR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</a:t>
            </a:r>
            <a:r>
              <a:rPr lang="ko-KR" alt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일 전에 공고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하도록 되어있음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endParaRPr lang="en-US" altLang="ko-KR" sz="2400" b="1" dirty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00298" y="428604"/>
            <a:ext cx="37850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ko-KR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임용고시 절차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1403350" y="244475"/>
            <a:ext cx="268288" cy="268288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-396875" y="-469900"/>
            <a:ext cx="1460500" cy="15081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-396875" y="-371475"/>
            <a:ext cx="1376363" cy="13811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539750" y="188913"/>
            <a:ext cx="828675" cy="828675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 rot="-16200000">
            <a:off x="539750" y="692150"/>
            <a:ext cx="127000" cy="127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 rot="-11377690">
            <a:off x="8275638" y="115888"/>
            <a:ext cx="723900" cy="723900"/>
          </a:xfrm>
          <a:prstGeom prst="ellipse">
            <a:avLst/>
          </a:prstGeom>
          <a:noFill/>
          <a:ln w="2857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 rot="-11372672">
            <a:off x="8101013" y="620713"/>
            <a:ext cx="365125" cy="36512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 rot="-21600000">
            <a:off x="0" y="1125538"/>
            <a:ext cx="6858000" cy="365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9FFAB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 rot="-11376727">
            <a:off x="7943850" y="1033463"/>
            <a:ext cx="1200150" cy="1200150"/>
          </a:xfrm>
          <a:prstGeom prst="ellipse">
            <a:avLst/>
          </a:prstGeom>
          <a:noFill/>
          <a:ln w="2857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 rot="-11370961">
            <a:off x="7985125" y="1077913"/>
            <a:ext cx="1114425" cy="111442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6" name="Oval 12"/>
          <p:cNvSpPr>
            <a:spLocks noChangeArrowheads="1"/>
          </p:cNvSpPr>
          <p:nvPr/>
        </p:nvSpPr>
        <p:spPr bwMode="auto">
          <a:xfrm rot="-11367740">
            <a:off x="8031163" y="1125538"/>
            <a:ext cx="1025525" cy="1025525"/>
          </a:xfrm>
          <a:prstGeom prst="ellipse">
            <a:avLst/>
          </a:prstGeom>
          <a:solidFill>
            <a:srgbClr val="CCFF33">
              <a:alpha val="89999"/>
            </a:srgb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8416925" y="3097213"/>
            <a:ext cx="1457325" cy="1457325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8" name="Oval 14"/>
          <p:cNvSpPr>
            <a:spLocks noChangeArrowheads="1"/>
          </p:cNvSpPr>
          <p:nvPr/>
        </p:nvSpPr>
        <p:spPr bwMode="auto">
          <a:xfrm>
            <a:off x="8243888" y="3573463"/>
            <a:ext cx="1033462" cy="1033462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224838" y="4325938"/>
            <a:ext cx="820737" cy="820737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8743950" y="4254500"/>
            <a:ext cx="1274763" cy="1335088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7137400" y="4994275"/>
            <a:ext cx="2366963" cy="2366963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2" name="Oval 18"/>
          <p:cNvSpPr>
            <a:spLocks noChangeArrowheads="1"/>
          </p:cNvSpPr>
          <p:nvPr/>
        </p:nvSpPr>
        <p:spPr bwMode="auto">
          <a:xfrm>
            <a:off x="6732588" y="4941888"/>
            <a:ext cx="547687" cy="547687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3" name="Oval 19"/>
          <p:cNvSpPr>
            <a:spLocks noChangeArrowheads="1"/>
          </p:cNvSpPr>
          <p:nvPr/>
        </p:nvSpPr>
        <p:spPr bwMode="auto">
          <a:xfrm>
            <a:off x="7812088" y="4221163"/>
            <a:ext cx="425450" cy="425450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4" name="Oval 20"/>
          <p:cNvSpPr>
            <a:spLocks noChangeArrowheads="1"/>
          </p:cNvSpPr>
          <p:nvPr/>
        </p:nvSpPr>
        <p:spPr bwMode="auto">
          <a:xfrm>
            <a:off x="7667625" y="4652963"/>
            <a:ext cx="120650" cy="120650"/>
          </a:xfrm>
          <a:prstGeom prst="ellipse">
            <a:avLst/>
          </a:prstGeom>
          <a:solidFill>
            <a:srgbClr val="CCFF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5" name="Oval 21"/>
          <p:cNvSpPr>
            <a:spLocks noChangeArrowheads="1"/>
          </p:cNvSpPr>
          <p:nvPr/>
        </p:nvSpPr>
        <p:spPr bwMode="auto">
          <a:xfrm>
            <a:off x="6300788" y="6453188"/>
            <a:ext cx="242887" cy="242887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6" name="Oval 22"/>
          <p:cNvSpPr>
            <a:spLocks noChangeArrowheads="1"/>
          </p:cNvSpPr>
          <p:nvPr/>
        </p:nvSpPr>
        <p:spPr bwMode="auto">
          <a:xfrm>
            <a:off x="6769100" y="6345238"/>
            <a:ext cx="971550" cy="97155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7" name="Oval 23"/>
          <p:cNvSpPr>
            <a:spLocks noChangeArrowheads="1"/>
          </p:cNvSpPr>
          <p:nvPr/>
        </p:nvSpPr>
        <p:spPr bwMode="auto">
          <a:xfrm>
            <a:off x="8899525" y="4394200"/>
            <a:ext cx="976313" cy="1031875"/>
          </a:xfrm>
          <a:prstGeom prst="ellips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8" name="Oval 24"/>
          <p:cNvSpPr>
            <a:spLocks noChangeArrowheads="1"/>
          </p:cNvSpPr>
          <p:nvPr/>
        </p:nvSpPr>
        <p:spPr bwMode="auto">
          <a:xfrm>
            <a:off x="7058025" y="4849813"/>
            <a:ext cx="2517775" cy="2611437"/>
          </a:xfrm>
          <a:prstGeom prst="ellipse">
            <a:avLst/>
          </a:prstGeom>
          <a:noFill/>
          <a:ln w="28575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29" name="Oval 25"/>
          <p:cNvSpPr>
            <a:spLocks noChangeArrowheads="1"/>
          </p:cNvSpPr>
          <p:nvPr/>
        </p:nvSpPr>
        <p:spPr bwMode="auto">
          <a:xfrm>
            <a:off x="8316913" y="2952750"/>
            <a:ext cx="1700212" cy="1700213"/>
          </a:xfrm>
          <a:prstGeom prst="ellipse">
            <a:avLst/>
          </a:prstGeom>
          <a:noFill/>
          <a:ln w="28575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30" name="Oval 26"/>
          <p:cNvSpPr>
            <a:spLocks noChangeArrowheads="1"/>
          </p:cNvSpPr>
          <p:nvPr/>
        </p:nvSpPr>
        <p:spPr bwMode="auto">
          <a:xfrm>
            <a:off x="7524750" y="3500438"/>
            <a:ext cx="1182688" cy="1182687"/>
          </a:xfrm>
          <a:prstGeom prst="ellipse">
            <a:avLst/>
          </a:prstGeom>
          <a:noFill/>
          <a:ln w="28575">
            <a:solidFill>
              <a:srgbClr val="DCFF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31" name="Oval 27"/>
          <p:cNvSpPr>
            <a:spLocks noChangeArrowheads="1"/>
          </p:cNvSpPr>
          <p:nvPr/>
        </p:nvSpPr>
        <p:spPr bwMode="auto">
          <a:xfrm>
            <a:off x="8985250" y="4457700"/>
            <a:ext cx="796925" cy="839788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1763713" y="363538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540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otMatrix" pitchFamily="2" charset="0"/>
              <a:ea typeface="Asia입술L" pitchFamily="18" charset="-127"/>
            </a:endParaRPr>
          </a:p>
        </p:txBody>
      </p:sp>
      <p:sp>
        <p:nvSpPr>
          <p:cNvPr id="7273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대학원 졸업 후 진로방향</a:t>
            </a:r>
          </a:p>
        </p:txBody>
      </p:sp>
      <p:sp>
        <p:nvSpPr>
          <p:cNvPr id="72734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ko-KR" altLang="en-US" b="1" dirty="0"/>
              <a:t>순수수학</a:t>
            </a:r>
          </a:p>
          <a:p>
            <a:pPr marL="609600" indent="-609600">
              <a:buFontTx/>
              <a:buNone/>
            </a:pPr>
            <a:r>
              <a:rPr lang="ko-KR" altLang="en-US" dirty="0"/>
              <a:t>          </a:t>
            </a:r>
            <a:r>
              <a:rPr lang="en-US" altLang="ko-KR" dirty="0"/>
              <a:t>-</a:t>
            </a:r>
            <a:r>
              <a:rPr lang="ko-KR" altLang="en-US" dirty="0"/>
              <a:t>교수</a:t>
            </a:r>
            <a:r>
              <a:rPr lang="en-US" altLang="ko-KR" dirty="0"/>
              <a:t>, </a:t>
            </a:r>
            <a:r>
              <a:rPr lang="ko-KR" altLang="en-US" dirty="0"/>
              <a:t>연구직</a:t>
            </a:r>
            <a:r>
              <a:rPr lang="en-US" altLang="ko-KR" dirty="0"/>
              <a:t>, </a:t>
            </a:r>
            <a:r>
              <a:rPr lang="ko-KR" altLang="en-US" dirty="0"/>
              <a:t>수학자</a:t>
            </a:r>
          </a:p>
          <a:p>
            <a:pPr marL="609600" indent="-609600">
              <a:buFontTx/>
              <a:buNone/>
            </a:pPr>
            <a:endParaRPr lang="ko-KR" altLang="en-US" dirty="0"/>
          </a:p>
          <a:p>
            <a:pPr marL="609600" indent="-609600">
              <a:buFontTx/>
              <a:buNone/>
            </a:pPr>
            <a:r>
              <a:rPr lang="en-US" altLang="ko-KR" b="1" dirty="0"/>
              <a:t>2. </a:t>
            </a:r>
            <a:r>
              <a:rPr lang="ko-KR" altLang="en-US" b="1" dirty="0"/>
              <a:t>응용수학</a:t>
            </a:r>
          </a:p>
          <a:p>
            <a:pPr marL="609600" indent="-609600">
              <a:buFontTx/>
              <a:buNone/>
            </a:pPr>
            <a:r>
              <a:rPr lang="ko-KR" altLang="en-US" dirty="0"/>
              <a:t>          </a:t>
            </a:r>
            <a:r>
              <a:rPr lang="en-US" altLang="ko-KR" dirty="0"/>
              <a:t>-</a:t>
            </a:r>
            <a:r>
              <a:rPr lang="ko-KR" altLang="en-US" dirty="0"/>
              <a:t>금융</a:t>
            </a:r>
            <a:r>
              <a:rPr lang="en-US" altLang="ko-KR" dirty="0"/>
              <a:t>(</a:t>
            </a:r>
            <a:r>
              <a:rPr lang="ko-KR" altLang="en-US" dirty="0"/>
              <a:t>증권</a:t>
            </a:r>
            <a:r>
              <a:rPr lang="en-US" altLang="ko-KR" dirty="0"/>
              <a:t>, </a:t>
            </a:r>
            <a:r>
              <a:rPr lang="ko-KR" altLang="en-US" dirty="0"/>
              <a:t>은행</a:t>
            </a:r>
            <a:r>
              <a:rPr lang="en-US" altLang="ko-KR" dirty="0"/>
              <a:t>), </a:t>
            </a:r>
            <a:r>
              <a:rPr lang="ko-KR" altLang="en-US" dirty="0"/>
              <a:t>경제</a:t>
            </a:r>
            <a:r>
              <a:rPr lang="en-US" altLang="ko-KR" dirty="0"/>
              <a:t>,</a:t>
            </a:r>
          </a:p>
          <a:p>
            <a:pPr marL="609600" indent="-609600">
              <a:buFontTx/>
              <a:buNone/>
            </a:pPr>
            <a:r>
              <a:rPr lang="en-US" altLang="ko-KR" dirty="0"/>
              <a:t>            </a:t>
            </a:r>
            <a:r>
              <a:rPr lang="ko-KR" altLang="en-US" dirty="0"/>
              <a:t>자연계현상분석</a:t>
            </a:r>
            <a:r>
              <a:rPr lang="en-US" altLang="ko-KR" dirty="0"/>
              <a:t>, </a:t>
            </a:r>
            <a:r>
              <a:rPr lang="ko-KR" altLang="en-US" dirty="0"/>
              <a:t>기업</a:t>
            </a:r>
            <a:r>
              <a:rPr lang="en-US" altLang="ko-KR" dirty="0"/>
              <a:t>, </a:t>
            </a:r>
            <a:r>
              <a:rPr lang="ko-KR" altLang="en-US" dirty="0"/>
              <a:t>보험 등</a:t>
            </a:r>
          </a:p>
          <a:p>
            <a:pPr marL="609600" indent="-609600">
              <a:buFontTx/>
              <a:buAutoNum type="arabicPeriod"/>
            </a:pP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72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72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72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72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72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animBg="1"/>
      <p:bldP spid="72714" grpId="0" animBg="1"/>
      <p:bldP spid="72715" grpId="0" animBg="1"/>
      <p:bldP spid="72716" grpId="0" animBg="1"/>
      <p:bldP spid="72717" grpId="0" animBg="1"/>
      <p:bldP spid="72718" grpId="0" animBg="1"/>
      <p:bldP spid="72719" grpId="0" animBg="1"/>
      <p:bldP spid="72720" grpId="0" animBg="1"/>
      <p:bldP spid="72721" grpId="0" animBg="1"/>
      <p:bldP spid="72722" grpId="0" animBg="1"/>
      <p:bldP spid="72723" grpId="0" animBg="1"/>
      <p:bldP spid="72724" grpId="0" animBg="1"/>
      <p:bldP spid="72725" grpId="0" animBg="1"/>
      <p:bldP spid="72726" grpId="0" animBg="1"/>
      <p:bldP spid="72727" grpId="0" animBg="1"/>
      <p:bldP spid="72728" grpId="0" animBg="1"/>
      <p:bldP spid="72729" grpId="0" animBg="1"/>
      <p:bldP spid="72730" grpId="0" animBg="1"/>
      <p:bldP spid="72731" grpId="0" animBg="1"/>
      <p:bldP spid="72733" grpId="0"/>
      <p:bldP spid="727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8662" y="2231777"/>
            <a:ext cx="7215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□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급 정교사 자격증</a:t>
            </a:r>
            <a:r>
              <a:rPr lang="ko-KR" altLang="en-US" sz="2000" b="1" dirty="0" smtClean="0"/>
              <a:t> 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   -</a:t>
            </a:r>
            <a:r>
              <a:rPr lang="en-US" altLang="ko-KR" sz="2000" dirty="0" smtClean="0"/>
              <a:t> </a:t>
            </a:r>
            <a:r>
              <a:rPr lang="ko-KR" altLang="en-US" sz="2000" b="1" dirty="0" smtClean="0"/>
              <a:t>사범대학졸업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비 사범대학에서 교직이수를 받은 후</a:t>
            </a:r>
            <a:r>
              <a:rPr lang="en-US" altLang="ko-KR" sz="2000" b="1" dirty="0" smtClean="0"/>
              <a:t>,</a:t>
            </a:r>
          </a:p>
          <a:p>
            <a:r>
              <a:rPr lang="ko-KR" altLang="en-US" sz="2000" b="1" dirty="0" smtClean="0"/>
              <a:t>      졸업하면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급 정교사 자격증이 부여됨</a:t>
            </a:r>
            <a:r>
              <a:rPr lang="en-US" altLang="ko-KR" sz="2000" dirty="0" smtClean="0"/>
              <a:t>.  </a:t>
            </a:r>
          </a:p>
          <a:p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2060"/>
                </a:solidFill>
              </a:rPr>
              <a:t>□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1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급 정교사 자격증 </a:t>
            </a:r>
            <a:endParaRPr lang="en-US" altLang="ko-KR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   -</a:t>
            </a:r>
            <a:r>
              <a:rPr lang="en-US" altLang="ko-KR" sz="2000" dirty="0" smtClean="0"/>
              <a:t> </a:t>
            </a:r>
            <a:r>
              <a:rPr lang="ko-KR" altLang="en-US" sz="2000" b="1" dirty="0" smtClean="0"/>
              <a:t>공립이라면 임용시험 붙어야 하고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사립이라면 각 학교의       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  </a:t>
            </a:r>
            <a:r>
              <a:rPr lang="ko-KR" altLang="en-US" sz="2000" b="1" dirty="0" smtClean="0"/>
              <a:t>모집에서 뽑힌 후</a:t>
            </a:r>
            <a:r>
              <a:rPr lang="en-US" altLang="ko-KR" sz="2000" b="1" dirty="0" smtClean="0"/>
              <a:t>, 3</a:t>
            </a:r>
            <a:r>
              <a:rPr lang="ko-KR" altLang="en-US" sz="2000" b="1" dirty="0" smtClean="0"/>
              <a:t>년간 경력을 쌓고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급 정교사 연수를      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  </a:t>
            </a:r>
            <a:r>
              <a:rPr lang="ko-KR" altLang="en-US" sz="2000" b="1" dirty="0" smtClean="0"/>
              <a:t>받으면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급 정교사 자격증이 나옴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928662" y="1474477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□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급 정교사 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→</a:t>
            </a:r>
            <a:r>
              <a:rPr lang="en-US" altLang="ko-KR" sz="2000" b="1" dirty="0" smtClean="0"/>
              <a:t> 1</a:t>
            </a:r>
            <a:r>
              <a:rPr lang="ko-KR" altLang="en-US" sz="2000" b="1" dirty="0" smtClean="0"/>
              <a:t>급 정교사 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→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보직교사 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→</a:t>
            </a:r>
            <a:r>
              <a:rPr lang="ko-KR" altLang="en-US" sz="2000" b="1" dirty="0" smtClean="0"/>
              <a:t> 교감 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→</a:t>
            </a:r>
            <a:r>
              <a:rPr lang="ko-KR" altLang="en-US" sz="2000" b="1" dirty="0" smtClean="0"/>
              <a:t> 교장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500298" y="428604"/>
            <a:ext cx="316144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ko-KR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ko-KR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교사의 진급</a:t>
            </a:r>
            <a:endParaRPr lang="ko-KR" altLang="en-U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096" y="1649402"/>
            <a:ext cx="785343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u="sng" dirty="0" smtClean="0">
                <a:solidFill>
                  <a:srgbClr val="002060"/>
                </a:solidFill>
              </a:rPr>
              <a:t>교육학</a:t>
            </a:r>
            <a:endParaRPr lang="en-US" altLang="ko-KR" sz="2400" b="1" u="sng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교육학 개론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교육과정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교수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학습 이론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교육심리학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교육철학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교육평가</a:t>
            </a:r>
            <a:r>
              <a:rPr lang="en-US" altLang="ko-KR" b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교육사회학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교육행정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학교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학습경영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학습상담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교육공학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교육과 컴퓨터</a:t>
            </a:r>
            <a:r>
              <a:rPr lang="en-US" altLang="ko-KR" b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평생교육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도덕 교육론</a:t>
            </a:r>
            <a:r>
              <a:rPr lang="en-US" altLang="ko-KR" b="1" dirty="0" smtClean="0"/>
              <a:t>,  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0020" y="3857628"/>
            <a:ext cx="729719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u="sng" dirty="0" smtClean="0">
                <a:solidFill>
                  <a:srgbClr val="002060"/>
                </a:solidFill>
              </a:rPr>
              <a:t>전공</a:t>
            </a:r>
            <a:endParaRPr lang="en-US" altLang="ko-KR" sz="2400" b="1" u="sng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수학교육론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현대대수학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선형대수학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정수론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확률과 통계학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해석학</a:t>
            </a:r>
            <a:r>
              <a:rPr lang="en-US" altLang="ko-KR" b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b="1" dirty="0" err="1" smtClean="0"/>
              <a:t>복소해석학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위상수학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미분기하학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이산수학</a:t>
            </a:r>
            <a:endParaRPr lang="ko-KR" altLang="en-US" b="1" dirty="0"/>
          </a:p>
        </p:txBody>
      </p:sp>
      <p:sp>
        <p:nvSpPr>
          <p:cNvPr id="7" name="직사각형 6"/>
          <p:cNvSpPr/>
          <p:nvPr/>
        </p:nvSpPr>
        <p:spPr>
          <a:xfrm>
            <a:off x="2500298" y="428604"/>
            <a:ext cx="362310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ko-KR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ko-KR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임용시험 과목</a:t>
            </a:r>
            <a:endParaRPr lang="ko-KR" altLang="en-U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20" y="785794"/>
          <a:ext cx="8501121" cy="5390712"/>
        </p:xfrm>
        <a:graphic>
          <a:graphicData uri="http://schemas.openxmlformats.org/drawingml/2006/table">
            <a:tbl>
              <a:tblPr/>
              <a:tblGrid>
                <a:gridCol w="1049328"/>
                <a:gridCol w="1049328"/>
                <a:gridCol w="1049328"/>
                <a:gridCol w="836339"/>
                <a:gridCol w="970868"/>
                <a:gridCol w="970868"/>
                <a:gridCol w="858354"/>
                <a:gridCol w="858354"/>
                <a:gridCol w="858354"/>
              </a:tblGrid>
              <a:tr h="39164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 err="1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전형별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시험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과목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문항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형식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 err="1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문항수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시험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시간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문항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배점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총점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출제비율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70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  과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교육학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  과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spc="0" dirty="0" err="1">
                          <a:solidFill>
                            <a:schemeClr val="bg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내용학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851796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제</a:t>
                      </a: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시험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교육학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선택형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1600" b="1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지선다</a:t>
                      </a: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70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0.5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 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 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7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  공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선택형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지선다</a:t>
                      </a: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120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1.5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2.5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80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30%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~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35%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70%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~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65%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796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제</a:t>
                      </a:r>
                      <a:r>
                        <a:rPr lang="en-US" altLang="ko-KR" sz="160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시험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  공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논술형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(Ⅰ)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-12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="1" spc="-12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600" spc="-12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120</a:t>
                      </a: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~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35%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~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55%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65%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~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45%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7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논술형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(Ⅱ)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-12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="1" spc="-12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600" spc="-12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120</a:t>
                      </a: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~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600" b="1" spc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="1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5179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제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차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시험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3430" marR="13430" marT="13430" marB="13430" anchor="ctr">
                    <a:lnL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교직 적성 심층면접 및 수업능력평가</a:t>
                      </a:r>
                      <a:endParaRPr lang="en-US" altLang="ko-KR" sz="16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〔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교수학습지도안작성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수업실연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실기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실험평가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중등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spc="-12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30" marB="13430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58559" y="589942"/>
          <a:ext cx="8599721" cy="5347545"/>
        </p:xfrm>
        <a:graphic>
          <a:graphicData uri="http://schemas.openxmlformats.org/drawingml/2006/table">
            <a:tbl>
              <a:tblPr/>
              <a:tblGrid>
                <a:gridCol w="870402"/>
                <a:gridCol w="960955"/>
                <a:gridCol w="4910849"/>
                <a:gridCol w="963172"/>
                <a:gridCol w="894343"/>
              </a:tblGrid>
              <a:tr h="8632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교시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시험과목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시험범위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 err="1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문항수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배점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50533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1</a:t>
                      </a:r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교시</a:t>
                      </a:r>
                      <a:b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</a:b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(70</a:t>
                      </a:r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분</a:t>
                      </a: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교육학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교육학 개론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교육철학 및 교육사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교육과정 및 교육평가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교육방법 및 교육공학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교육심리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교육사회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교육행정 및 교육경영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effectLst/>
                          <a:latin typeface="굴림"/>
                        </a:rPr>
                        <a:t>기타 교직 이론에 관한 과목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선택형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/>
                      </a:r>
                      <a:b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</a:b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40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문항</a:t>
                      </a:r>
                      <a:b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</a:b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(5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지선다형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점</a:t>
                      </a:r>
                      <a:b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</a:b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문항당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0.5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점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 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 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휴식시간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(30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분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 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 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8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2</a:t>
                      </a:r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교시</a:t>
                      </a:r>
                      <a:b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</a:b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(120</a:t>
                      </a:r>
                      <a:r>
                        <a:rPr lang="ko-KR" altLang="en-US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분</a:t>
                      </a: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effectLst/>
                          <a:latin typeface="굴림"/>
                        </a:rPr>
                        <a:t>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전공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b="1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실해석학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(5) </a:t>
                      </a:r>
                      <a:r>
                        <a:rPr lang="ko-KR" altLang="en-US" sz="1600" b="1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복소해석학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(3)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미분기하학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(2)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선형대수학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(2)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정수론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(2)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현대대수학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(4)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위상수학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(4) </a:t>
                      </a:r>
                      <a:r>
                        <a:rPr lang="ko-KR" altLang="en-US" sz="1600" b="1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확률과통계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(2)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이산수학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(2)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수학교육론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(14)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선택형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/>
                      </a:r>
                      <a:b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</a:b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40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문항</a:t>
                      </a:r>
                      <a:b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</a:b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(5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지선다형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)</a:t>
                      </a: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80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점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64770" marB="647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85852" y="1714488"/>
            <a:ext cx="728667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▶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차 합격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</a:p>
          <a:p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차 객관식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 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전공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(40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문제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80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점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) ,</a:t>
            </a:r>
          </a:p>
          <a:p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교육학</a:t>
            </a:r>
            <a:r>
              <a:rPr lang="en-US" altLang="ko-KR" sz="2400" b="1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(40,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점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  + </a:t>
            </a:r>
            <a:r>
              <a:rPr lang="ko-KR" altLang="en-US" sz="2400" b="1" dirty="0" err="1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가산점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+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대학성적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	  = </a:t>
            </a:r>
            <a:r>
              <a:rPr lang="en-US" altLang="ko-KR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r>
              <a:rPr lang="ko-KR" alt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배수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인원 </a:t>
            </a:r>
            <a:endParaRPr lang="en-US" altLang="ko-KR" sz="24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ko-KR" altLang="en-US" sz="24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ko-KR" alt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▶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차 합격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차 점수로만 </a:t>
            </a:r>
            <a:r>
              <a:rPr lang="en-US" altLang="ko-KR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1.5</a:t>
            </a:r>
            <a:r>
              <a:rPr lang="ko-KR" altLang="en-US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배수 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인원 </a:t>
            </a:r>
            <a:endParaRPr lang="en-US" altLang="ko-KR" sz="24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ko-KR" altLang="en-US" sz="2400" b="1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ko-KR" alt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▶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차 합격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차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2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차 </a:t>
            </a:r>
            <a:r>
              <a:rPr lang="en-US" altLang="ko-KR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r>
              <a:rPr lang="ko-KR" altLang="en-US" sz="2400" b="1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차 총 합산한 점 </a:t>
            </a:r>
            <a:endParaRPr lang="ko-KR" altLang="en-US" sz="2400" b="1" dirty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14546" y="428604"/>
            <a:ext cx="470834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tx2"/>
              </a:buClr>
              <a:buFont typeface="Wingdings" pitchFamily="2" charset="2"/>
              <a:buChar char="l"/>
            </a:pPr>
            <a:r>
              <a:rPr lang="ko-KR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임용시험 커트라인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7200" dirty="0" smtClean="0"/>
              <a:t>  </a:t>
            </a:r>
            <a:r>
              <a:rPr lang="ko-KR" altLang="en-US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개성10" pitchFamily="18" charset="-127"/>
                <a:ea typeface="개성10" pitchFamily="18" charset="-127"/>
              </a:rPr>
              <a:t>금융인으로 </a:t>
            </a:r>
            <a:r>
              <a:rPr lang="ko-KR" altLang="en-US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개성10" pitchFamily="18" charset="-127"/>
                <a:ea typeface="개성10" pitchFamily="18" charset="-127"/>
              </a:rPr>
              <a:t>가는길</a:t>
            </a:r>
            <a:endParaRPr lang="ko-KR" altLang="en-US" sz="7200" dirty="0">
              <a:solidFill>
                <a:schemeClr val="bg1">
                  <a:lumMod val="95000"/>
                  <a:lumOff val="5000"/>
                </a:schemeClr>
              </a:solidFill>
              <a:latin typeface="개성10" pitchFamily="18" charset="-127"/>
              <a:ea typeface="개성10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174336" y="2741607"/>
            <a:ext cx="3686172" cy="1243574"/>
          </a:xfrm>
        </p:spPr>
        <p:txBody>
          <a:bodyPr>
            <a:noAutofit/>
          </a:bodyPr>
          <a:lstStyle/>
          <a:p>
            <a:pPr algn="r"/>
            <a:r>
              <a:rPr lang="ko-KR" alt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개성9" pitchFamily="18" charset="-127"/>
                <a:ea typeface="개성9" pitchFamily="18" charset="-127"/>
              </a:rPr>
              <a:t>      금융 관련 회사 </a:t>
            </a:r>
            <a:endParaRPr lang="en-US" altLang="ko-KR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개성9" pitchFamily="18" charset="-127"/>
              <a:ea typeface="개성9" pitchFamily="18" charset="-127"/>
            </a:endParaRPr>
          </a:p>
          <a:p>
            <a:pPr algn="r"/>
            <a:r>
              <a:rPr lang="ko-KR" alt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개성9" pitchFamily="18" charset="-127"/>
                <a:ea typeface="개성9" pitchFamily="18" charset="-127"/>
              </a:rPr>
              <a:t>취업을 위한</a:t>
            </a:r>
            <a:endParaRPr lang="en-US" altLang="ko-KR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개성9" pitchFamily="18" charset="-127"/>
              <a:ea typeface="개성9" pitchFamily="18" charset="-127"/>
            </a:endParaRPr>
          </a:p>
          <a:p>
            <a:pPr algn="r"/>
            <a:r>
              <a:rPr lang="ko-KR" alt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개성9" pitchFamily="18" charset="-127"/>
                <a:ea typeface="개성9" pitchFamily="18" charset="-127"/>
              </a:rPr>
              <a:t>자세와 마인드 </a:t>
            </a:r>
            <a:r>
              <a:rPr lang="ko-KR" alt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개성9" pitchFamily="18" charset="-127"/>
                <a:ea typeface="개성9" pitchFamily="18" charset="-127"/>
              </a:rPr>
              <a:t>맵</a:t>
            </a:r>
            <a:endParaRPr lang="ko-KR" altLang="en-US" sz="2800" dirty="0">
              <a:solidFill>
                <a:schemeClr val="bg1">
                  <a:lumMod val="95000"/>
                  <a:lumOff val="5000"/>
                </a:schemeClr>
              </a:solidFill>
              <a:latin typeface="개성9" pitchFamily="18" charset="-127"/>
              <a:ea typeface="개성9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열정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열정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열정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11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Franklin Gothic Medium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파워포인트템플릿">
  <a:themeElements>
    <a:clrScheme name="파워포인트템플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파워포인트템플릿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파워포인트템플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워포인트템플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워포인트템플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워포인트템플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워포인트템플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워포인트템플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워포인트템플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워포인트템플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워포인트템플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워포인트템플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워포인트템플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워포인트템플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1236</Words>
  <Application>Microsoft Office PowerPoint</Application>
  <PresentationFormat>화면 슬라이드 쇼(4:3)</PresentationFormat>
  <Paragraphs>370</Paragraphs>
  <Slides>30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Office 테마</vt:lpstr>
      <vt:lpstr>열정</vt:lpstr>
      <vt:lpstr>1111</vt:lpstr>
      <vt:lpstr>기본 디자인</vt:lpstr>
      <vt:lpstr>파워포인트템플릿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  금융인으로 가는길</vt:lpstr>
      <vt:lpstr>금융과 수학의 연관성</vt:lpstr>
      <vt:lpstr>수학과 금융 관련 직종업무</vt:lpstr>
      <vt:lpstr>금융관련 자격증</vt:lpstr>
      <vt:lpstr>슬라이드 13</vt:lpstr>
      <vt:lpstr>미래금융시장의 현황과 전망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공무원</vt:lpstr>
      <vt:lpstr>직렬</vt:lpstr>
      <vt:lpstr>경쟁률 및 합격선</vt:lpstr>
      <vt:lpstr>가산점</vt:lpstr>
      <vt:lpstr>근무여건 </vt:lpstr>
      <vt:lpstr>근무여건 </vt:lpstr>
      <vt:lpstr>슬라이드 27</vt:lpstr>
      <vt:lpstr>대학원 진학요건</vt:lpstr>
      <vt:lpstr>석사&amp;박사 진학과정</vt:lpstr>
      <vt:lpstr>대학원 졸업 후 진로방향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goatham</cp:lastModifiedBy>
  <cp:revision>88</cp:revision>
  <dcterms:created xsi:type="dcterms:W3CDTF">2009-09-20T02:18:15Z</dcterms:created>
  <dcterms:modified xsi:type="dcterms:W3CDTF">2012-05-10T07:56:48Z</dcterms:modified>
</cp:coreProperties>
</file>